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3"/>
  </p:notesMasterIdLst>
  <p:sldIdLst>
    <p:sldId id="256" r:id="rId2"/>
    <p:sldId id="257" r:id="rId3"/>
    <p:sldId id="270" r:id="rId4"/>
    <p:sldId id="258" r:id="rId5"/>
    <p:sldId id="259" r:id="rId6"/>
    <p:sldId id="260" r:id="rId7"/>
    <p:sldId id="261" r:id="rId8"/>
    <p:sldId id="263" r:id="rId9"/>
    <p:sldId id="262" r:id="rId10"/>
    <p:sldId id="264" r:id="rId11"/>
    <p:sldId id="265" r:id="rId12"/>
    <p:sldId id="266" r:id="rId13"/>
    <p:sldId id="267" r:id="rId14"/>
    <p:sldId id="268" r:id="rId15"/>
    <p:sldId id="269" r:id="rId16"/>
    <p:sldId id="272" r:id="rId17"/>
    <p:sldId id="274" r:id="rId18"/>
    <p:sldId id="275" r:id="rId19"/>
    <p:sldId id="276" r:id="rId20"/>
    <p:sldId id="271"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11"/>
    <p:restoredTop sz="96327"/>
  </p:normalViewPr>
  <p:slideViewPr>
    <p:cSldViewPr snapToGrid="0">
      <p:cViewPr>
        <p:scale>
          <a:sx n="117" d="100"/>
          <a:sy n="117" d="100"/>
        </p:scale>
        <p:origin x="-1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6450A0-86A4-C148-B1C1-88DE5E43F19A}"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7FD780E6-B052-394B-BA52-A371464BDA2E}">
      <dgm:prSet phldrT="[Text]"/>
      <dgm:spPr/>
      <dgm:t>
        <a:bodyPr/>
        <a:lstStyle/>
        <a:p>
          <a:r>
            <a:rPr lang="en-US" dirty="0">
              <a:solidFill>
                <a:schemeClr val="bg1"/>
              </a:solidFill>
            </a:rPr>
            <a:t>Part-1</a:t>
          </a:r>
        </a:p>
      </dgm:t>
    </dgm:pt>
    <dgm:pt modelId="{EC9F222A-60B2-9B4A-BCFC-9971A5C495A8}" type="parTrans" cxnId="{986EC384-1C5C-644E-8CCE-63AAE6418202}">
      <dgm:prSet/>
      <dgm:spPr/>
      <dgm:t>
        <a:bodyPr/>
        <a:lstStyle/>
        <a:p>
          <a:endParaRPr lang="en-US"/>
        </a:p>
      </dgm:t>
    </dgm:pt>
    <dgm:pt modelId="{302B613C-F6D0-5145-A198-CEBEF1022301}" type="sibTrans" cxnId="{986EC384-1C5C-644E-8CCE-63AAE6418202}">
      <dgm:prSet/>
      <dgm:spPr/>
      <dgm:t>
        <a:bodyPr/>
        <a:lstStyle/>
        <a:p>
          <a:endParaRPr lang="en-US"/>
        </a:p>
      </dgm:t>
    </dgm:pt>
    <dgm:pt modelId="{B1F398F1-9B85-EB4E-BD67-E1F7CD7AFBAA}">
      <dgm:prSet phldrT="[Text]"/>
      <dgm:spPr/>
      <dgm:t>
        <a:bodyPr/>
        <a:lstStyle/>
        <a:p>
          <a:r>
            <a:rPr lang="en-US" dirty="0"/>
            <a:t>Brainstorming session on Project Ideas and Project Scope. Finalized the project scope, goals and deliverables</a:t>
          </a:r>
        </a:p>
      </dgm:t>
    </dgm:pt>
    <dgm:pt modelId="{AC82CEFF-655C-1242-82D1-2431C713CF5D}" type="parTrans" cxnId="{2F799B2F-22AE-8742-B996-FB7E115AB74E}">
      <dgm:prSet/>
      <dgm:spPr/>
      <dgm:t>
        <a:bodyPr/>
        <a:lstStyle/>
        <a:p>
          <a:endParaRPr lang="en-US"/>
        </a:p>
      </dgm:t>
    </dgm:pt>
    <dgm:pt modelId="{10F9C508-B11B-6046-9BF6-608DCB15A81F}" type="sibTrans" cxnId="{2F799B2F-22AE-8742-B996-FB7E115AB74E}">
      <dgm:prSet/>
      <dgm:spPr/>
      <dgm:t>
        <a:bodyPr/>
        <a:lstStyle/>
        <a:p>
          <a:endParaRPr lang="en-US"/>
        </a:p>
      </dgm:t>
    </dgm:pt>
    <dgm:pt modelId="{E9503821-6929-A141-9E56-423D318343AB}">
      <dgm:prSet phldrT="[Text]"/>
      <dgm:spPr/>
      <dgm:t>
        <a:bodyPr/>
        <a:lstStyle/>
        <a:p>
          <a:r>
            <a:rPr lang="en-US" dirty="0">
              <a:solidFill>
                <a:schemeClr val="bg1"/>
              </a:solidFill>
            </a:rPr>
            <a:t>Part-2</a:t>
          </a:r>
        </a:p>
      </dgm:t>
    </dgm:pt>
    <dgm:pt modelId="{3F930CA6-B60A-E94F-8376-8B373747B9BF}" type="parTrans" cxnId="{21BBED8A-DDC9-6045-A29E-2AEB0723A0EE}">
      <dgm:prSet/>
      <dgm:spPr/>
      <dgm:t>
        <a:bodyPr/>
        <a:lstStyle/>
        <a:p>
          <a:endParaRPr lang="en-US"/>
        </a:p>
      </dgm:t>
    </dgm:pt>
    <dgm:pt modelId="{0F53351D-A50B-3F4C-81E3-D90B7EE800B6}" type="sibTrans" cxnId="{21BBED8A-DDC9-6045-A29E-2AEB0723A0EE}">
      <dgm:prSet/>
      <dgm:spPr/>
      <dgm:t>
        <a:bodyPr/>
        <a:lstStyle/>
        <a:p>
          <a:endParaRPr lang="en-US"/>
        </a:p>
      </dgm:t>
    </dgm:pt>
    <dgm:pt modelId="{A567329A-397B-474C-8C8D-38597576D732}">
      <dgm:prSet phldrT="[Text]"/>
      <dgm:spPr/>
      <dgm:t>
        <a:bodyPr/>
        <a:lstStyle/>
        <a:p>
          <a:r>
            <a:rPr lang="en-US" dirty="0"/>
            <a:t>April-2 to April-12</a:t>
          </a:r>
        </a:p>
      </dgm:t>
    </dgm:pt>
    <dgm:pt modelId="{D904185C-1D57-7347-9408-E6129BC14466}" type="parTrans" cxnId="{A2B72236-988D-D343-BF58-822E24B46B0C}">
      <dgm:prSet/>
      <dgm:spPr/>
      <dgm:t>
        <a:bodyPr/>
        <a:lstStyle/>
        <a:p>
          <a:endParaRPr lang="en-US"/>
        </a:p>
      </dgm:t>
    </dgm:pt>
    <dgm:pt modelId="{93CA76E3-3C18-E04E-AE27-2BCA8D34786D}" type="sibTrans" cxnId="{A2B72236-988D-D343-BF58-822E24B46B0C}">
      <dgm:prSet/>
      <dgm:spPr/>
      <dgm:t>
        <a:bodyPr/>
        <a:lstStyle/>
        <a:p>
          <a:endParaRPr lang="en-US"/>
        </a:p>
      </dgm:t>
    </dgm:pt>
    <dgm:pt modelId="{F2234D1A-9B34-8545-AFBF-1F2F46B156A3}">
      <dgm:prSet phldrT="[Text]"/>
      <dgm:spPr/>
      <dgm:t>
        <a:bodyPr/>
        <a:lstStyle/>
        <a:p>
          <a:r>
            <a:rPr lang="en-US" dirty="0"/>
            <a:t>Transforming the strategy into a requirement.</a:t>
          </a:r>
        </a:p>
      </dgm:t>
    </dgm:pt>
    <dgm:pt modelId="{3FEFE316-EF8B-1042-887F-E11E5609797F}" type="parTrans" cxnId="{F8317096-4656-2F4D-A0B4-72BEAA267A82}">
      <dgm:prSet/>
      <dgm:spPr/>
      <dgm:t>
        <a:bodyPr/>
        <a:lstStyle/>
        <a:p>
          <a:endParaRPr lang="en-US"/>
        </a:p>
      </dgm:t>
    </dgm:pt>
    <dgm:pt modelId="{B202A1BC-D910-0E4E-8755-22123EB3EC0F}" type="sibTrans" cxnId="{F8317096-4656-2F4D-A0B4-72BEAA267A82}">
      <dgm:prSet/>
      <dgm:spPr/>
      <dgm:t>
        <a:bodyPr/>
        <a:lstStyle/>
        <a:p>
          <a:endParaRPr lang="en-US"/>
        </a:p>
      </dgm:t>
    </dgm:pt>
    <dgm:pt modelId="{B1D56C58-3706-F549-9EB0-96E4E29664AD}">
      <dgm:prSet phldrT="[Text]"/>
      <dgm:spPr/>
      <dgm:t>
        <a:bodyPr/>
        <a:lstStyle/>
        <a:p>
          <a:r>
            <a:rPr lang="en-US" dirty="0">
              <a:solidFill>
                <a:schemeClr val="bg1"/>
              </a:solidFill>
            </a:rPr>
            <a:t>Part-3</a:t>
          </a:r>
        </a:p>
      </dgm:t>
    </dgm:pt>
    <dgm:pt modelId="{DF850D6F-DE2C-DE43-9A13-9F5F26704CE5}" type="parTrans" cxnId="{8AB178CD-4D6A-F349-8604-E0D91D68A205}">
      <dgm:prSet/>
      <dgm:spPr/>
      <dgm:t>
        <a:bodyPr/>
        <a:lstStyle/>
        <a:p>
          <a:endParaRPr lang="en-US"/>
        </a:p>
      </dgm:t>
    </dgm:pt>
    <dgm:pt modelId="{2BAFF22A-1B8D-B242-8BE3-A94EEB8BE4CD}" type="sibTrans" cxnId="{8AB178CD-4D6A-F349-8604-E0D91D68A205}">
      <dgm:prSet/>
      <dgm:spPr/>
      <dgm:t>
        <a:bodyPr/>
        <a:lstStyle/>
        <a:p>
          <a:endParaRPr lang="en-US"/>
        </a:p>
      </dgm:t>
    </dgm:pt>
    <dgm:pt modelId="{7DEA1BEC-D7B2-7C47-9B17-EC024D035713}">
      <dgm:prSet phldrT="[Text]"/>
      <dgm:spPr/>
      <dgm:t>
        <a:bodyPr/>
        <a:lstStyle/>
        <a:p>
          <a:r>
            <a:rPr lang="en-US" dirty="0"/>
            <a:t>April-13 to April-26</a:t>
          </a:r>
        </a:p>
      </dgm:t>
    </dgm:pt>
    <dgm:pt modelId="{99E39AEA-3508-4F46-B279-F41813186E87}" type="parTrans" cxnId="{D9A1C0CB-3354-E746-B176-D9A9779BAE02}">
      <dgm:prSet/>
      <dgm:spPr/>
      <dgm:t>
        <a:bodyPr/>
        <a:lstStyle/>
        <a:p>
          <a:endParaRPr lang="en-US"/>
        </a:p>
      </dgm:t>
    </dgm:pt>
    <dgm:pt modelId="{93B6EE41-3BD2-814B-BB21-23A91CAA9514}" type="sibTrans" cxnId="{D9A1C0CB-3354-E746-B176-D9A9779BAE02}">
      <dgm:prSet/>
      <dgm:spPr/>
      <dgm:t>
        <a:bodyPr/>
        <a:lstStyle/>
        <a:p>
          <a:endParaRPr lang="en-US"/>
        </a:p>
      </dgm:t>
    </dgm:pt>
    <dgm:pt modelId="{117A6C88-FF77-DE45-A8E8-A2D58175504C}">
      <dgm:prSet phldrT="[Text]"/>
      <dgm:spPr/>
      <dgm:t>
        <a:bodyPr/>
        <a:lstStyle/>
        <a:p>
          <a:r>
            <a:rPr lang="en-US" dirty="0"/>
            <a:t>Presentation on work completed till date</a:t>
          </a:r>
        </a:p>
      </dgm:t>
    </dgm:pt>
    <dgm:pt modelId="{372C5080-EE2C-E745-8F4A-272A51D70047}" type="parTrans" cxnId="{5E53EACB-29E5-7046-A374-80504EE4BE88}">
      <dgm:prSet/>
      <dgm:spPr/>
      <dgm:t>
        <a:bodyPr/>
        <a:lstStyle/>
        <a:p>
          <a:endParaRPr lang="en-US"/>
        </a:p>
      </dgm:t>
    </dgm:pt>
    <dgm:pt modelId="{5D51F6E5-7540-F747-9990-1D91813B9997}" type="sibTrans" cxnId="{5E53EACB-29E5-7046-A374-80504EE4BE88}">
      <dgm:prSet/>
      <dgm:spPr/>
      <dgm:t>
        <a:bodyPr/>
        <a:lstStyle/>
        <a:p>
          <a:endParaRPr lang="en-US"/>
        </a:p>
      </dgm:t>
    </dgm:pt>
    <dgm:pt modelId="{011316E4-E31D-AC4E-B602-50AC102CDBCD}">
      <dgm:prSet/>
      <dgm:spPr>
        <a:solidFill>
          <a:srgbClr val="FFC000"/>
        </a:solidFill>
      </dgm:spPr>
      <dgm:t>
        <a:bodyPr/>
        <a:lstStyle/>
        <a:p>
          <a:r>
            <a:rPr lang="en-US" dirty="0">
              <a:solidFill>
                <a:schemeClr val="bg1"/>
              </a:solidFill>
            </a:rPr>
            <a:t>Part-4</a:t>
          </a:r>
        </a:p>
      </dgm:t>
    </dgm:pt>
    <dgm:pt modelId="{A0EFD9BA-1BD6-5D42-B221-DFC15BE4C835}" type="parTrans" cxnId="{89826CEC-AE2B-124E-AB0F-8FC2DF37D3C1}">
      <dgm:prSet/>
      <dgm:spPr/>
      <dgm:t>
        <a:bodyPr/>
        <a:lstStyle/>
        <a:p>
          <a:endParaRPr lang="en-US"/>
        </a:p>
      </dgm:t>
    </dgm:pt>
    <dgm:pt modelId="{FC7C52C9-7A74-C247-9D54-B13E89498C17}" type="sibTrans" cxnId="{89826CEC-AE2B-124E-AB0F-8FC2DF37D3C1}">
      <dgm:prSet/>
      <dgm:spPr/>
      <dgm:t>
        <a:bodyPr/>
        <a:lstStyle/>
        <a:p>
          <a:endParaRPr lang="en-US"/>
        </a:p>
      </dgm:t>
    </dgm:pt>
    <dgm:pt modelId="{7F20E613-2BFB-4C46-B825-860B9661F77D}">
      <dgm:prSet/>
      <dgm:spPr>
        <a:solidFill>
          <a:srgbClr val="FF0000"/>
        </a:solidFill>
      </dgm:spPr>
      <dgm:t>
        <a:bodyPr/>
        <a:lstStyle/>
        <a:p>
          <a:r>
            <a:rPr lang="en-US" dirty="0">
              <a:solidFill>
                <a:schemeClr val="bg1"/>
              </a:solidFill>
            </a:rPr>
            <a:t>Part-5</a:t>
          </a:r>
        </a:p>
      </dgm:t>
    </dgm:pt>
    <dgm:pt modelId="{0716232F-3846-9540-942B-23FDA7AC87AF}" type="parTrans" cxnId="{51A9820B-96E3-1249-95F8-55738DEEBC48}">
      <dgm:prSet/>
      <dgm:spPr/>
      <dgm:t>
        <a:bodyPr/>
        <a:lstStyle/>
        <a:p>
          <a:endParaRPr lang="en-US"/>
        </a:p>
      </dgm:t>
    </dgm:pt>
    <dgm:pt modelId="{DB1BB2B6-1DC5-A342-8000-1F38AB6CE8A5}" type="sibTrans" cxnId="{51A9820B-96E3-1249-95F8-55738DEEBC48}">
      <dgm:prSet/>
      <dgm:spPr/>
      <dgm:t>
        <a:bodyPr/>
        <a:lstStyle/>
        <a:p>
          <a:endParaRPr lang="en-US"/>
        </a:p>
      </dgm:t>
    </dgm:pt>
    <dgm:pt modelId="{C36DDCD4-98FA-E345-B13A-D7B6EADFCB0E}">
      <dgm:prSet phldrT="[Text]"/>
      <dgm:spPr/>
      <dgm:t>
        <a:bodyPr/>
        <a:lstStyle/>
        <a:p>
          <a:r>
            <a:rPr lang="en-US" dirty="0"/>
            <a:t>Delivered Project proposal.</a:t>
          </a:r>
        </a:p>
      </dgm:t>
    </dgm:pt>
    <dgm:pt modelId="{128DF916-745A-524D-B501-03B40093A4AA}" type="parTrans" cxnId="{3792BEB6-98ED-3145-AAF8-7F3E0061A588}">
      <dgm:prSet/>
      <dgm:spPr/>
      <dgm:t>
        <a:bodyPr/>
        <a:lstStyle/>
        <a:p>
          <a:endParaRPr lang="en-US"/>
        </a:p>
      </dgm:t>
    </dgm:pt>
    <dgm:pt modelId="{5C2D53B0-029C-A640-98D2-7508C6F13604}" type="sibTrans" cxnId="{3792BEB6-98ED-3145-AAF8-7F3E0061A588}">
      <dgm:prSet/>
      <dgm:spPr/>
      <dgm:t>
        <a:bodyPr/>
        <a:lstStyle/>
        <a:p>
          <a:endParaRPr lang="en-US"/>
        </a:p>
      </dgm:t>
    </dgm:pt>
    <dgm:pt modelId="{8B9CD1AF-E5A5-9E4D-8954-27F33872D903}">
      <dgm:prSet phldrT="[Text]"/>
      <dgm:spPr/>
      <dgm:t>
        <a:bodyPr/>
        <a:lstStyle/>
        <a:p>
          <a:r>
            <a:rPr lang="en-US" dirty="0"/>
            <a:t>Pre-processing the data and working on Analysis.</a:t>
          </a:r>
        </a:p>
      </dgm:t>
    </dgm:pt>
    <dgm:pt modelId="{3F218C28-A628-FC4E-A77E-BF489176BC71}" type="parTrans" cxnId="{EC82C238-0091-1946-BD8B-4D8A4C78524A}">
      <dgm:prSet/>
      <dgm:spPr/>
      <dgm:t>
        <a:bodyPr/>
        <a:lstStyle/>
        <a:p>
          <a:endParaRPr lang="en-US"/>
        </a:p>
      </dgm:t>
    </dgm:pt>
    <dgm:pt modelId="{C09BD951-ABD3-6347-9293-AC0C9D72098A}" type="sibTrans" cxnId="{EC82C238-0091-1946-BD8B-4D8A4C78524A}">
      <dgm:prSet/>
      <dgm:spPr/>
      <dgm:t>
        <a:bodyPr/>
        <a:lstStyle/>
        <a:p>
          <a:endParaRPr lang="en-US"/>
        </a:p>
      </dgm:t>
    </dgm:pt>
    <dgm:pt modelId="{0A4FCB68-62D7-3640-959A-672EFAE101FD}">
      <dgm:prSet phldrT="[Text]"/>
      <dgm:spPr/>
      <dgm:t>
        <a:bodyPr/>
        <a:lstStyle/>
        <a:p>
          <a:r>
            <a:rPr lang="en-US" dirty="0"/>
            <a:t>Working on the key deliverables and answering most of the deliverable questions.</a:t>
          </a:r>
        </a:p>
      </dgm:t>
    </dgm:pt>
    <dgm:pt modelId="{54F91470-A518-9D42-826D-7DC0EAAEB465}" type="parTrans" cxnId="{FF2B9AF3-A0E6-884A-9647-AC197B2E1F3C}">
      <dgm:prSet/>
      <dgm:spPr/>
      <dgm:t>
        <a:bodyPr/>
        <a:lstStyle/>
        <a:p>
          <a:endParaRPr lang="en-US"/>
        </a:p>
      </dgm:t>
    </dgm:pt>
    <dgm:pt modelId="{BEDCC9E1-C483-6245-818C-C9913E63A412}" type="sibTrans" cxnId="{FF2B9AF3-A0E6-884A-9647-AC197B2E1F3C}">
      <dgm:prSet/>
      <dgm:spPr/>
      <dgm:t>
        <a:bodyPr/>
        <a:lstStyle/>
        <a:p>
          <a:endParaRPr lang="en-US"/>
        </a:p>
      </dgm:t>
    </dgm:pt>
    <dgm:pt modelId="{57AA929E-F40D-7A41-8BF4-49FA938E630C}">
      <dgm:prSet/>
      <dgm:spPr/>
      <dgm:t>
        <a:bodyPr/>
        <a:lstStyle/>
        <a:p>
          <a:r>
            <a:rPr lang="en-US" dirty="0"/>
            <a:t>April-27 to May-3</a:t>
          </a:r>
        </a:p>
      </dgm:t>
    </dgm:pt>
    <dgm:pt modelId="{F2415725-A9B1-4646-B030-C56CB130E948}" type="parTrans" cxnId="{5321216F-BC2C-1C49-9BF3-C86F223328C4}">
      <dgm:prSet/>
      <dgm:spPr/>
      <dgm:t>
        <a:bodyPr/>
        <a:lstStyle/>
        <a:p>
          <a:endParaRPr lang="en-US"/>
        </a:p>
      </dgm:t>
    </dgm:pt>
    <dgm:pt modelId="{7E890041-B4CC-8544-AE53-D7DCB0F803C2}" type="sibTrans" cxnId="{5321216F-BC2C-1C49-9BF3-C86F223328C4}">
      <dgm:prSet/>
      <dgm:spPr/>
      <dgm:t>
        <a:bodyPr/>
        <a:lstStyle/>
        <a:p>
          <a:endParaRPr lang="en-US"/>
        </a:p>
      </dgm:t>
    </dgm:pt>
    <dgm:pt modelId="{1AFA1C7B-9FF8-C449-A958-419F58746FDA}">
      <dgm:prSet/>
      <dgm:spPr/>
      <dgm:t>
        <a:bodyPr/>
        <a:lstStyle/>
        <a:p>
          <a:r>
            <a:rPr lang="en-US" dirty="0"/>
            <a:t>Working on the final deliverable questions and future scope of this analysis.</a:t>
          </a:r>
        </a:p>
      </dgm:t>
    </dgm:pt>
    <dgm:pt modelId="{F90C8F82-E43B-7D4D-B2A9-0A4FC0F87F95}" type="parTrans" cxnId="{38DE0C48-5A41-DC40-BE65-F18BCD311483}">
      <dgm:prSet/>
      <dgm:spPr/>
      <dgm:t>
        <a:bodyPr/>
        <a:lstStyle/>
        <a:p>
          <a:endParaRPr lang="en-US"/>
        </a:p>
      </dgm:t>
    </dgm:pt>
    <dgm:pt modelId="{E2422AC8-AE26-5A4E-8DB3-88808A825613}" type="sibTrans" cxnId="{38DE0C48-5A41-DC40-BE65-F18BCD311483}">
      <dgm:prSet/>
      <dgm:spPr/>
      <dgm:t>
        <a:bodyPr/>
        <a:lstStyle/>
        <a:p>
          <a:endParaRPr lang="en-US"/>
        </a:p>
      </dgm:t>
    </dgm:pt>
    <dgm:pt modelId="{ACB426D6-84FE-2A4C-87D2-3A96B1B598D1}">
      <dgm:prSet/>
      <dgm:spPr/>
      <dgm:t>
        <a:bodyPr/>
        <a:lstStyle/>
        <a:p>
          <a:r>
            <a:rPr lang="en-US" dirty="0"/>
            <a:t>May-4 to May-10</a:t>
          </a:r>
        </a:p>
      </dgm:t>
    </dgm:pt>
    <dgm:pt modelId="{854201C5-E60C-BD40-8BF0-2F9664ACBCEF}" type="parTrans" cxnId="{807F03B6-986A-C64F-822B-C5CCE63F5A06}">
      <dgm:prSet/>
      <dgm:spPr/>
      <dgm:t>
        <a:bodyPr/>
        <a:lstStyle/>
        <a:p>
          <a:endParaRPr lang="en-US"/>
        </a:p>
      </dgm:t>
    </dgm:pt>
    <dgm:pt modelId="{38D77A41-3C1E-404E-A1D5-9E93B01FD04C}" type="sibTrans" cxnId="{807F03B6-986A-C64F-822B-C5CCE63F5A06}">
      <dgm:prSet/>
      <dgm:spPr/>
      <dgm:t>
        <a:bodyPr/>
        <a:lstStyle/>
        <a:p>
          <a:endParaRPr lang="en-US"/>
        </a:p>
      </dgm:t>
    </dgm:pt>
    <dgm:pt modelId="{B518E204-1353-6147-908F-FFB346949B83}">
      <dgm:prSet/>
      <dgm:spPr/>
      <dgm:t>
        <a:bodyPr/>
        <a:lstStyle/>
        <a:p>
          <a:r>
            <a:rPr lang="en-US" dirty="0"/>
            <a:t>Finalizing the Project Report and submission.</a:t>
          </a:r>
        </a:p>
      </dgm:t>
    </dgm:pt>
    <dgm:pt modelId="{07DE0FFE-2EA9-B04E-B7FD-65D6560D65F9}" type="parTrans" cxnId="{3617AB34-FEFD-E048-A852-FDC10D7423FF}">
      <dgm:prSet/>
      <dgm:spPr/>
      <dgm:t>
        <a:bodyPr/>
        <a:lstStyle/>
        <a:p>
          <a:endParaRPr lang="en-US"/>
        </a:p>
      </dgm:t>
    </dgm:pt>
    <dgm:pt modelId="{5C8B386E-D107-0043-8551-9AC0EE71348A}" type="sibTrans" cxnId="{3617AB34-FEFD-E048-A852-FDC10D7423FF}">
      <dgm:prSet/>
      <dgm:spPr/>
      <dgm:t>
        <a:bodyPr/>
        <a:lstStyle/>
        <a:p>
          <a:endParaRPr lang="en-US"/>
        </a:p>
      </dgm:t>
    </dgm:pt>
    <dgm:pt modelId="{9C944901-7CA2-994F-B49C-D13CC2B2757F}">
      <dgm:prSet phldrT="[Text]"/>
      <dgm:spPr/>
      <dgm:t>
        <a:bodyPr/>
        <a:lstStyle/>
        <a:p>
          <a:r>
            <a:rPr lang="en-US"/>
            <a:t>Feb-18 </a:t>
          </a:r>
          <a:r>
            <a:rPr lang="en-US" dirty="0"/>
            <a:t>to April-1</a:t>
          </a:r>
        </a:p>
      </dgm:t>
    </dgm:pt>
    <dgm:pt modelId="{97C16BEC-A905-1149-A698-195556638221}" type="sibTrans" cxnId="{7F273FC6-99CA-C14A-8313-F54DDEDD95CF}">
      <dgm:prSet/>
      <dgm:spPr/>
      <dgm:t>
        <a:bodyPr/>
        <a:lstStyle/>
        <a:p>
          <a:endParaRPr lang="en-US"/>
        </a:p>
      </dgm:t>
    </dgm:pt>
    <dgm:pt modelId="{73641AE0-837A-9F41-A15C-702B2E66D91A}" type="parTrans" cxnId="{7F273FC6-99CA-C14A-8313-F54DDEDD95CF}">
      <dgm:prSet/>
      <dgm:spPr/>
      <dgm:t>
        <a:bodyPr/>
        <a:lstStyle/>
        <a:p>
          <a:endParaRPr lang="en-US"/>
        </a:p>
      </dgm:t>
    </dgm:pt>
    <dgm:pt modelId="{9B26F907-B1EF-B742-B658-7CAA598B990F}" type="pres">
      <dgm:prSet presAssocID="{1D6450A0-86A4-C148-B1C1-88DE5E43F19A}" presName="linearFlow" presStyleCnt="0">
        <dgm:presLayoutVars>
          <dgm:dir/>
          <dgm:animLvl val="lvl"/>
          <dgm:resizeHandles val="exact"/>
        </dgm:presLayoutVars>
      </dgm:prSet>
      <dgm:spPr/>
    </dgm:pt>
    <dgm:pt modelId="{FD266DFD-747B-E540-84BA-D8B9737BA540}" type="pres">
      <dgm:prSet presAssocID="{7FD780E6-B052-394B-BA52-A371464BDA2E}" presName="composite" presStyleCnt="0"/>
      <dgm:spPr/>
    </dgm:pt>
    <dgm:pt modelId="{0A2E846E-61BC-2E41-A7DE-C9067004FA51}" type="pres">
      <dgm:prSet presAssocID="{7FD780E6-B052-394B-BA52-A371464BDA2E}" presName="parentText" presStyleLbl="alignNode1" presStyleIdx="0" presStyleCnt="5">
        <dgm:presLayoutVars>
          <dgm:chMax val="1"/>
          <dgm:bulletEnabled val="1"/>
        </dgm:presLayoutVars>
      </dgm:prSet>
      <dgm:spPr/>
    </dgm:pt>
    <dgm:pt modelId="{6C166B7B-E485-D147-A9A3-6334DB34DBF5}" type="pres">
      <dgm:prSet presAssocID="{7FD780E6-B052-394B-BA52-A371464BDA2E}" presName="descendantText" presStyleLbl="alignAcc1" presStyleIdx="0" presStyleCnt="5">
        <dgm:presLayoutVars>
          <dgm:bulletEnabled val="1"/>
        </dgm:presLayoutVars>
      </dgm:prSet>
      <dgm:spPr/>
    </dgm:pt>
    <dgm:pt modelId="{D157B1D2-3FE6-184A-BCE0-AE5008DB86D8}" type="pres">
      <dgm:prSet presAssocID="{302B613C-F6D0-5145-A198-CEBEF1022301}" presName="sp" presStyleCnt="0"/>
      <dgm:spPr/>
    </dgm:pt>
    <dgm:pt modelId="{D5308E00-B089-984A-9BDC-448819D71011}" type="pres">
      <dgm:prSet presAssocID="{E9503821-6929-A141-9E56-423D318343AB}" presName="composite" presStyleCnt="0"/>
      <dgm:spPr/>
    </dgm:pt>
    <dgm:pt modelId="{DEF92AA2-FE4F-EF46-9A3C-156AD1661B3E}" type="pres">
      <dgm:prSet presAssocID="{E9503821-6929-A141-9E56-423D318343AB}" presName="parentText" presStyleLbl="alignNode1" presStyleIdx="1" presStyleCnt="5">
        <dgm:presLayoutVars>
          <dgm:chMax val="1"/>
          <dgm:bulletEnabled val="1"/>
        </dgm:presLayoutVars>
      </dgm:prSet>
      <dgm:spPr/>
    </dgm:pt>
    <dgm:pt modelId="{42FE66C9-CC9E-9A4B-860C-70DE7A0D5D62}" type="pres">
      <dgm:prSet presAssocID="{E9503821-6929-A141-9E56-423D318343AB}" presName="descendantText" presStyleLbl="alignAcc1" presStyleIdx="1" presStyleCnt="5">
        <dgm:presLayoutVars>
          <dgm:bulletEnabled val="1"/>
        </dgm:presLayoutVars>
      </dgm:prSet>
      <dgm:spPr/>
    </dgm:pt>
    <dgm:pt modelId="{88507CCE-B3A9-E84D-A39A-DAB8F99FF086}" type="pres">
      <dgm:prSet presAssocID="{0F53351D-A50B-3F4C-81E3-D90B7EE800B6}" presName="sp" presStyleCnt="0"/>
      <dgm:spPr/>
    </dgm:pt>
    <dgm:pt modelId="{5D35109B-12A0-C341-A94F-F3E206A75E50}" type="pres">
      <dgm:prSet presAssocID="{B1D56C58-3706-F549-9EB0-96E4E29664AD}" presName="composite" presStyleCnt="0"/>
      <dgm:spPr/>
    </dgm:pt>
    <dgm:pt modelId="{DB933C7F-218C-8742-9419-4C0CC7122FD8}" type="pres">
      <dgm:prSet presAssocID="{B1D56C58-3706-F549-9EB0-96E4E29664AD}" presName="parentText" presStyleLbl="alignNode1" presStyleIdx="2" presStyleCnt="5">
        <dgm:presLayoutVars>
          <dgm:chMax val="1"/>
          <dgm:bulletEnabled val="1"/>
        </dgm:presLayoutVars>
      </dgm:prSet>
      <dgm:spPr/>
    </dgm:pt>
    <dgm:pt modelId="{669AAC18-6B39-E54E-807A-2AAB548DBADB}" type="pres">
      <dgm:prSet presAssocID="{B1D56C58-3706-F549-9EB0-96E4E29664AD}" presName="descendantText" presStyleLbl="alignAcc1" presStyleIdx="2" presStyleCnt="5">
        <dgm:presLayoutVars>
          <dgm:bulletEnabled val="1"/>
        </dgm:presLayoutVars>
      </dgm:prSet>
      <dgm:spPr/>
    </dgm:pt>
    <dgm:pt modelId="{7DD3F71C-353D-A24C-A70E-40A5DE929BCC}" type="pres">
      <dgm:prSet presAssocID="{2BAFF22A-1B8D-B242-8BE3-A94EEB8BE4CD}" presName="sp" presStyleCnt="0"/>
      <dgm:spPr/>
    </dgm:pt>
    <dgm:pt modelId="{8AF43A46-5437-184E-9154-4A519DE2373D}" type="pres">
      <dgm:prSet presAssocID="{011316E4-E31D-AC4E-B602-50AC102CDBCD}" presName="composite" presStyleCnt="0"/>
      <dgm:spPr/>
    </dgm:pt>
    <dgm:pt modelId="{C2C02D9C-97CC-6B4B-A4D1-9FE314A5E507}" type="pres">
      <dgm:prSet presAssocID="{011316E4-E31D-AC4E-B602-50AC102CDBCD}" presName="parentText" presStyleLbl="alignNode1" presStyleIdx="3" presStyleCnt="5">
        <dgm:presLayoutVars>
          <dgm:chMax val="1"/>
          <dgm:bulletEnabled val="1"/>
        </dgm:presLayoutVars>
      </dgm:prSet>
      <dgm:spPr/>
    </dgm:pt>
    <dgm:pt modelId="{15DD492F-2E28-394C-A39D-F3C1869C3EF4}" type="pres">
      <dgm:prSet presAssocID="{011316E4-E31D-AC4E-B602-50AC102CDBCD}" presName="descendantText" presStyleLbl="alignAcc1" presStyleIdx="3" presStyleCnt="5">
        <dgm:presLayoutVars>
          <dgm:bulletEnabled val="1"/>
        </dgm:presLayoutVars>
      </dgm:prSet>
      <dgm:spPr/>
    </dgm:pt>
    <dgm:pt modelId="{59C64A12-B419-6845-9FEB-A0A4CAD7F901}" type="pres">
      <dgm:prSet presAssocID="{FC7C52C9-7A74-C247-9D54-B13E89498C17}" presName="sp" presStyleCnt="0"/>
      <dgm:spPr/>
    </dgm:pt>
    <dgm:pt modelId="{D63C2511-EC36-444B-AAAE-63CF8BB4A7AB}" type="pres">
      <dgm:prSet presAssocID="{7F20E613-2BFB-4C46-B825-860B9661F77D}" presName="composite" presStyleCnt="0"/>
      <dgm:spPr/>
    </dgm:pt>
    <dgm:pt modelId="{2CB35065-C7A1-4D42-915B-88215645A766}" type="pres">
      <dgm:prSet presAssocID="{7F20E613-2BFB-4C46-B825-860B9661F77D}" presName="parentText" presStyleLbl="alignNode1" presStyleIdx="4" presStyleCnt="5">
        <dgm:presLayoutVars>
          <dgm:chMax val="1"/>
          <dgm:bulletEnabled val="1"/>
        </dgm:presLayoutVars>
      </dgm:prSet>
      <dgm:spPr/>
    </dgm:pt>
    <dgm:pt modelId="{014B7E84-2D06-0A45-B3F7-700239BBE3EA}" type="pres">
      <dgm:prSet presAssocID="{7F20E613-2BFB-4C46-B825-860B9661F77D}" presName="descendantText" presStyleLbl="alignAcc1" presStyleIdx="4" presStyleCnt="5">
        <dgm:presLayoutVars>
          <dgm:bulletEnabled val="1"/>
        </dgm:presLayoutVars>
      </dgm:prSet>
      <dgm:spPr/>
    </dgm:pt>
  </dgm:ptLst>
  <dgm:cxnLst>
    <dgm:cxn modelId="{3A60D802-25AD-9B49-B4D2-0BEFFF90D83E}" type="presOf" srcId="{57AA929E-F40D-7A41-8BF4-49FA938E630C}" destId="{15DD492F-2E28-394C-A39D-F3C1869C3EF4}" srcOrd="0" destOrd="0" presId="urn:microsoft.com/office/officeart/2005/8/layout/chevron2"/>
    <dgm:cxn modelId="{E3105E06-2CDF-8C48-9D43-96A4B17AD1B1}" type="presOf" srcId="{7DEA1BEC-D7B2-7C47-9B17-EC024D035713}" destId="{669AAC18-6B39-E54E-807A-2AAB548DBADB}" srcOrd="0" destOrd="0" presId="urn:microsoft.com/office/officeart/2005/8/layout/chevron2"/>
    <dgm:cxn modelId="{56BAEA0A-8456-1840-BF4D-A9048CF02CB1}" type="presOf" srcId="{011316E4-E31D-AC4E-B602-50AC102CDBCD}" destId="{C2C02D9C-97CC-6B4B-A4D1-9FE314A5E507}" srcOrd="0" destOrd="0" presId="urn:microsoft.com/office/officeart/2005/8/layout/chevron2"/>
    <dgm:cxn modelId="{51A9820B-96E3-1249-95F8-55738DEEBC48}" srcId="{1D6450A0-86A4-C148-B1C1-88DE5E43F19A}" destId="{7F20E613-2BFB-4C46-B825-860B9661F77D}" srcOrd="4" destOrd="0" parTransId="{0716232F-3846-9540-942B-23FDA7AC87AF}" sibTransId="{DB1BB2B6-1DC5-A342-8000-1F38AB6CE8A5}"/>
    <dgm:cxn modelId="{4C6B4B17-49BA-9846-80F8-5BE6462CB7CA}" type="presOf" srcId="{117A6C88-FF77-DE45-A8E8-A2D58175504C}" destId="{669AAC18-6B39-E54E-807A-2AAB548DBADB}" srcOrd="0" destOrd="2" presId="urn:microsoft.com/office/officeart/2005/8/layout/chevron2"/>
    <dgm:cxn modelId="{D304392B-F40D-9847-ACCE-6D58FFDF5045}" type="presOf" srcId="{A567329A-397B-474C-8C8D-38597576D732}" destId="{42FE66C9-CC9E-9A4B-860C-70DE7A0D5D62}" srcOrd="0" destOrd="0" presId="urn:microsoft.com/office/officeart/2005/8/layout/chevron2"/>
    <dgm:cxn modelId="{2F799B2F-22AE-8742-B996-FB7E115AB74E}" srcId="{7FD780E6-B052-394B-BA52-A371464BDA2E}" destId="{B1F398F1-9B85-EB4E-BD67-E1F7CD7AFBAA}" srcOrd="1" destOrd="0" parTransId="{AC82CEFF-655C-1242-82D1-2431C713CF5D}" sibTransId="{10F9C508-B11B-6046-9BF6-608DCB15A81F}"/>
    <dgm:cxn modelId="{3617AB34-FEFD-E048-A852-FDC10D7423FF}" srcId="{7F20E613-2BFB-4C46-B825-860B9661F77D}" destId="{B518E204-1353-6147-908F-FFB346949B83}" srcOrd="1" destOrd="0" parTransId="{07DE0FFE-2EA9-B04E-B7FD-65D6560D65F9}" sibTransId="{5C8B386E-D107-0043-8551-9AC0EE71348A}"/>
    <dgm:cxn modelId="{A2B72236-988D-D343-BF58-822E24B46B0C}" srcId="{E9503821-6929-A141-9E56-423D318343AB}" destId="{A567329A-397B-474C-8C8D-38597576D732}" srcOrd="0" destOrd="0" parTransId="{D904185C-1D57-7347-9408-E6129BC14466}" sibTransId="{93CA76E3-3C18-E04E-AE27-2BCA8D34786D}"/>
    <dgm:cxn modelId="{EC82C238-0091-1946-BD8B-4D8A4C78524A}" srcId="{E9503821-6929-A141-9E56-423D318343AB}" destId="{8B9CD1AF-E5A5-9E4D-8954-27F33872D903}" srcOrd="2" destOrd="0" parTransId="{3F218C28-A628-FC4E-A77E-BF489176BC71}" sibTransId="{C09BD951-ABD3-6347-9293-AC0C9D72098A}"/>
    <dgm:cxn modelId="{38DE0C48-5A41-DC40-BE65-F18BCD311483}" srcId="{011316E4-E31D-AC4E-B602-50AC102CDBCD}" destId="{1AFA1C7B-9FF8-C449-A958-419F58746FDA}" srcOrd="1" destOrd="0" parTransId="{F90C8F82-E43B-7D4D-B2A9-0A4FC0F87F95}" sibTransId="{E2422AC8-AE26-5A4E-8DB3-88808A825613}"/>
    <dgm:cxn modelId="{C69BDE5A-0BA7-AD45-99B4-A5CFF18C9021}" type="presOf" srcId="{1AFA1C7B-9FF8-C449-A958-419F58746FDA}" destId="{15DD492F-2E28-394C-A39D-F3C1869C3EF4}" srcOrd="0" destOrd="1" presId="urn:microsoft.com/office/officeart/2005/8/layout/chevron2"/>
    <dgm:cxn modelId="{9307E460-A173-9C44-A40C-1ED8AAB95A7D}" type="presOf" srcId="{1D6450A0-86A4-C148-B1C1-88DE5E43F19A}" destId="{9B26F907-B1EF-B742-B658-7CAA598B990F}" srcOrd="0" destOrd="0" presId="urn:microsoft.com/office/officeart/2005/8/layout/chevron2"/>
    <dgm:cxn modelId="{5321216F-BC2C-1C49-9BF3-C86F223328C4}" srcId="{011316E4-E31D-AC4E-B602-50AC102CDBCD}" destId="{57AA929E-F40D-7A41-8BF4-49FA938E630C}" srcOrd="0" destOrd="0" parTransId="{F2415725-A9B1-4646-B030-C56CB130E948}" sibTransId="{7E890041-B4CC-8544-AE53-D7DCB0F803C2}"/>
    <dgm:cxn modelId="{340CED83-7839-664C-8C8B-CD77F2813E99}" type="presOf" srcId="{C36DDCD4-98FA-E345-B13A-D7B6EADFCB0E}" destId="{6C166B7B-E485-D147-A9A3-6334DB34DBF5}" srcOrd="0" destOrd="2" presId="urn:microsoft.com/office/officeart/2005/8/layout/chevron2"/>
    <dgm:cxn modelId="{986EC384-1C5C-644E-8CCE-63AAE6418202}" srcId="{1D6450A0-86A4-C148-B1C1-88DE5E43F19A}" destId="{7FD780E6-B052-394B-BA52-A371464BDA2E}" srcOrd="0" destOrd="0" parTransId="{EC9F222A-60B2-9B4A-BCFC-9971A5C495A8}" sibTransId="{302B613C-F6D0-5145-A198-CEBEF1022301}"/>
    <dgm:cxn modelId="{21BBED8A-DDC9-6045-A29E-2AEB0723A0EE}" srcId="{1D6450A0-86A4-C148-B1C1-88DE5E43F19A}" destId="{E9503821-6929-A141-9E56-423D318343AB}" srcOrd="1" destOrd="0" parTransId="{3F930CA6-B60A-E94F-8376-8B373747B9BF}" sibTransId="{0F53351D-A50B-3F4C-81E3-D90B7EE800B6}"/>
    <dgm:cxn modelId="{C8ED7791-67B6-D14D-981C-9310C6E63859}" type="presOf" srcId="{B1F398F1-9B85-EB4E-BD67-E1F7CD7AFBAA}" destId="{6C166B7B-E485-D147-A9A3-6334DB34DBF5}" srcOrd="0" destOrd="1" presId="urn:microsoft.com/office/officeart/2005/8/layout/chevron2"/>
    <dgm:cxn modelId="{89AE1992-561D-974C-A7A1-34083F5D0F45}" type="presOf" srcId="{8B9CD1AF-E5A5-9E4D-8954-27F33872D903}" destId="{42FE66C9-CC9E-9A4B-860C-70DE7A0D5D62}" srcOrd="0" destOrd="2" presId="urn:microsoft.com/office/officeart/2005/8/layout/chevron2"/>
    <dgm:cxn modelId="{F8317096-4656-2F4D-A0B4-72BEAA267A82}" srcId="{E9503821-6929-A141-9E56-423D318343AB}" destId="{F2234D1A-9B34-8545-AFBF-1F2F46B156A3}" srcOrd="1" destOrd="0" parTransId="{3FEFE316-EF8B-1042-887F-E11E5609797F}" sibTransId="{B202A1BC-D910-0E4E-8755-22123EB3EC0F}"/>
    <dgm:cxn modelId="{203511A6-52F2-8F48-BCAB-5CBFB8DFED43}" type="presOf" srcId="{B1D56C58-3706-F549-9EB0-96E4E29664AD}" destId="{DB933C7F-218C-8742-9419-4C0CC7122FD8}" srcOrd="0" destOrd="0" presId="urn:microsoft.com/office/officeart/2005/8/layout/chevron2"/>
    <dgm:cxn modelId="{807F03B6-986A-C64F-822B-C5CCE63F5A06}" srcId="{7F20E613-2BFB-4C46-B825-860B9661F77D}" destId="{ACB426D6-84FE-2A4C-87D2-3A96B1B598D1}" srcOrd="0" destOrd="0" parTransId="{854201C5-E60C-BD40-8BF0-2F9664ACBCEF}" sibTransId="{38D77A41-3C1E-404E-A1D5-9E93B01FD04C}"/>
    <dgm:cxn modelId="{3792BEB6-98ED-3145-AAF8-7F3E0061A588}" srcId="{7FD780E6-B052-394B-BA52-A371464BDA2E}" destId="{C36DDCD4-98FA-E345-B13A-D7B6EADFCB0E}" srcOrd="2" destOrd="0" parTransId="{128DF916-745A-524D-B501-03B40093A4AA}" sibTransId="{5C2D53B0-029C-A640-98D2-7508C6F13604}"/>
    <dgm:cxn modelId="{7F273FC6-99CA-C14A-8313-F54DDEDD95CF}" srcId="{7FD780E6-B052-394B-BA52-A371464BDA2E}" destId="{9C944901-7CA2-994F-B49C-D13CC2B2757F}" srcOrd="0" destOrd="0" parTransId="{73641AE0-837A-9F41-A15C-702B2E66D91A}" sibTransId="{97C16BEC-A905-1149-A698-195556638221}"/>
    <dgm:cxn modelId="{D9A1C0CB-3354-E746-B176-D9A9779BAE02}" srcId="{B1D56C58-3706-F549-9EB0-96E4E29664AD}" destId="{7DEA1BEC-D7B2-7C47-9B17-EC024D035713}" srcOrd="0" destOrd="0" parTransId="{99E39AEA-3508-4F46-B279-F41813186E87}" sibTransId="{93B6EE41-3BD2-814B-BB21-23A91CAA9514}"/>
    <dgm:cxn modelId="{5E53EACB-29E5-7046-A374-80504EE4BE88}" srcId="{B1D56C58-3706-F549-9EB0-96E4E29664AD}" destId="{117A6C88-FF77-DE45-A8E8-A2D58175504C}" srcOrd="2" destOrd="0" parTransId="{372C5080-EE2C-E745-8F4A-272A51D70047}" sibTransId="{5D51F6E5-7540-F747-9990-1D91813B9997}"/>
    <dgm:cxn modelId="{8BE249CD-F0F9-ED41-A8D9-F1BC661B8A40}" type="presOf" srcId="{E9503821-6929-A141-9E56-423D318343AB}" destId="{DEF92AA2-FE4F-EF46-9A3C-156AD1661B3E}" srcOrd="0" destOrd="0" presId="urn:microsoft.com/office/officeart/2005/8/layout/chevron2"/>
    <dgm:cxn modelId="{8AB178CD-4D6A-F349-8604-E0D91D68A205}" srcId="{1D6450A0-86A4-C148-B1C1-88DE5E43F19A}" destId="{B1D56C58-3706-F549-9EB0-96E4E29664AD}" srcOrd="2" destOrd="0" parTransId="{DF850D6F-DE2C-DE43-9A13-9F5F26704CE5}" sibTransId="{2BAFF22A-1B8D-B242-8BE3-A94EEB8BE4CD}"/>
    <dgm:cxn modelId="{AC5FCAD7-9E60-C14E-959A-8885AC6A5693}" type="presOf" srcId="{F2234D1A-9B34-8545-AFBF-1F2F46B156A3}" destId="{42FE66C9-CC9E-9A4B-860C-70DE7A0D5D62}" srcOrd="0" destOrd="1" presId="urn:microsoft.com/office/officeart/2005/8/layout/chevron2"/>
    <dgm:cxn modelId="{35023EDA-7801-4442-BB00-BA97AD252731}" type="presOf" srcId="{7F20E613-2BFB-4C46-B825-860B9661F77D}" destId="{2CB35065-C7A1-4D42-915B-88215645A766}" srcOrd="0" destOrd="0" presId="urn:microsoft.com/office/officeart/2005/8/layout/chevron2"/>
    <dgm:cxn modelId="{FBC3C1DA-BC3B-7542-B619-CC66B42BE5DE}" type="presOf" srcId="{ACB426D6-84FE-2A4C-87D2-3A96B1B598D1}" destId="{014B7E84-2D06-0A45-B3F7-700239BBE3EA}" srcOrd="0" destOrd="0" presId="urn:microsoft.com/office/officeart/2005/8/layout/chevron2"/>
    <dgm:cxn modelId="{89826CEC-AE2B-124E-AB0F-8FC2DF37D3C1}" srcId="{1D6450A0-86A4-C148-B1C1-88DE5E43F19A}" destId="{011316E4-E31D-AC4E-B602-50AC102CDBCD}" srcOrd="3" destOrd="0" parTransId="{A0EFD9BA-1BD6-5D42-B221-DFC15BE4C835}" sibTransId="{FC7C52C9-7A74-C247-9D54-B13E89498C17}"/>
    <dgm:cxn modelId="{FF2B9AF3-A0E6-884A-9647-AC197B2E1F3C}" srcId="{B1D56C58-3706-F549-9EB0-96E4E29664AD}" destId="{0A4FCB68-62D7-3640-959A-672EFAE101FD}" srcOrd="1" destOrd="0" parTransId="{54F91470-A518-9D42-826D-7DC0EAAEB465}" sibTransId="{BEDCC9E1-C483-6245-818C-C9913E63A412}"/>
    <dgm:cxn modelId="{41B4C4F4-64A8-7E4B-9310-9DC3181A100B}" type="presOf" srcId="{7FD780E6-B052-394B-BA52-A371464BDA2E}" destId="{0A2E846E-61BC-2E41-A7DE-C9067004FA51}" srcOrd="0" destOrd="0" presId="urn:microsoft.com/office/officeart/2005/8/layout/chevron2"/>
    <dgm:cxn modelId="{538A6FF5-516E-FA4F-B00B-982DB4A61D30}" type="presOf" srcId="{B518E204-1353-6147-908F-FFB346949B83}" destId="{014B7E84-2D06-0A45-B3F7-700239BBE3EA}" srcOrd="0" destOrd="1" presId="urn:microsoft.com/office/officeart/2005/8/layout/chevron2"/>
    <dgm:cxn modelId="{FD3E6FFA-E1DF-9C41-A159-5F5CECD33D07}" type="presOf" srcId="{0A4FCB68-62D7-3640-959A-672EFAE101FD}" destId="{669AAC18-6B39-E54E-807A-2AAB548DBADB}" srcOrd="0" destOrd="1" presId="urn:microsoft.com/office/officeart/2005/8/layout/chevron2"/>
    <dgm:cxn modelId="{D3BA66FB-AF99-334D-9212-A217F6413830}" type="presOf" srcId="{9C944901-7CA2-994F-B49C-D13CC2B2757F}" destId="{6C166B7B-E485-D147-A9A3-6334DB34DBF5}" srcOrd="0" destOrd="0" presId="urn:microsoft.com/office/officeart/2005/8/layout/chevron2"/>
    <dgm:cxn modelId="{C904AEF0-6E35-5A4D-AC3C-1EA16EC9F69F}" type="presParOf" srcId="{9B26F907-B1EF-B742-B658-7CAA598B990F}" destId="{FD266DFD-747B-E540-84BA-D8B9737BA540}" srcOrd="0" destOrd="0" presId="urn:microsoft.com/office/officeart/2005/8/layout/chevron2"/>
    <dgm:cxn modelId="{9AD7394B-0FBE-4E40-8F82-8EA24B5BBA0A}" type="presParOf" srcId="{FD266DFD-747B-E540-84BA-D8B9737BA540}" destId="{0A2E846E-61BC-2E41-A7DE-C9067004FA51}" srcOrd="0" destOrd="0" presId="urn:microsoft.com/office/officeart/2005/8/layout/chevron2"/>
    <dgm:cxn modelId="{E02C4F80-A47A-954A-86FC-02159E19E2EF}" type="presParOf" srcId="{FD266DFD-747B-E540-84BA-D8B9737BA540}" destId="{6C166B7B-E485-D147-A9A3-6334DB34DBF5}" srcOrd="1" destOrd="0" presId="urn:microsoft.com/office/officeart/2005/8/layout/chevron2"/>
    <dgm:cxn modelId="{76EC365C-02F7-ED42-BE0D-B34216867118}" type="presParOf" srcId="{9B26F907-B1EF-B742-B658-7CAA598B990F}" destId="{D157B1D2-3FE6-184A-BCE0-AE5008DB86D8}" srcOrd="1" destOrd="0" presId="urn:microsoft.com/office/officeart/2005/8/layout/chevron2"/>
    <dgm:cxn modelId="{616CD1B3-ED02-0C4A-A81C-BBF061069AFC}" type="presParOf" srcId="{9B26F907-B1EF-B742-B658-7CAA598B990F}" destId="{D5308E00-B089-984A-9BDC-448819D71011}" srcOrd="2" destOrd="0" presId="urn:microsoft.com/office/officeart/2005/8/layout/chevron2"/>
    <dgm:cxn modelId="{4C661C1E-90F3-4C4B-94AE-C07590934CFE}" type="presParOf" srcId="{D5308E00-B089-984A-9BDC-448819D71011}" destId="{DEF92AA2-FE4F-EF46-9A3C-156AD1661B3E}" srcOrd="0" destOrd="0" presId="urn:microsoft.com/office/officeart/2005/8/layout/chevron2"/>
    <dgm:cxn modelId="{A5C667D6-3AE1-1844-9A04-A4790D299553}" type="presParOf" srcId="{D5308E00-B089-984A-9BDC-448819D71011}" destId="{42FE66C9-CC9E-9A4B-860C-70DE7A0D5D62}" srcOrd="1" destOrd="0" presId="urn:microsoft.com/office/officeart/2005/8/layout/chevron2"/>
    <dgm:cxn modelId="{5F4E90E9-34AF-A74D-B3F1-4406BA947834}" type="presParOf" srcId="{9B26F907-B1EF-B742-B658-7CAA598B990F}" destId="{88507CCE-B3A9-E84D-A39A-DAB8F99FF086}" srcOrd="3" destOrd="0" presId="urn:microsoft.com/office/officeart/2005/8/layout/chevron2"/>
    <dgm:cxn modelId="{42944B75-A013-7E4E-BEF5-C1EF2ED9E9B5}" type="presParOf" srcId="{9B26F907-B1EF-B742-B658-7CAA598B990F}" destId="{5D35109B-12A0-C341-A94F-F3E206A75E50}" srcOrd="4" destOrd="0" presId="urn:microsoft.com/office/officeart/2005/8/layout/chevron2"/>
    <dgm:cxn modelId="{EC2A7283-B49E-3041-BFC7-4BE8CFA2580B}" type="presParOf" srcId="{5D35109B-12A0-C341-A94F-F3E206A75E50}" destId="{DB933C7F-218C-8742-9419-4C0CC7122FD8}" srcOrd="0" destOrd="0" presId="urn:microsoft.com/office/officeart/2005/8/layout/chevron2"/>
    <dgm:cxn modelId="{D72B42F9-5583-3C4A-B420-ACE9636CA104}" type="presParOf" srcId="{5D35109B-12A0-C341-A94F-F3E206A75E50}" destId="{669AAC18-6B39-E54E-807A-2AAB548DBADB}" srcOrd="1" destOrd="0" presId="urn:microsoft.com/office/officeart/2005/8/layout/chevron2"/>
    <dgm:cxn modelId="{3FE094F7-5DE8-3E4D-822C-DFF5D6DD66EC}" type="presParOf" srcId="{9B26F907-B1EF-B742-B658-7CAA598B990F}" destId="{7DD3F71C-353D-A24C-A70E-40A5DE929BCC}" srcOrd="5" destOrd="0" presId="urn:microsoft.com/office/officeart/2005/8/layout/chevron2"/>
    <dgm:cxn modelId="{9DB0099D-16E7-A647-88B7-10F5146C9E1A}" type="presParOf" srcId="{9B26F907-B1EF-B742-B658-7CAA598B990F}" destId="{8AF43A46-5437-184E-9154-4A519DE2373D}" srcOrd="6" destOrd="0" presId="urn:microsoft.com/office/officeart/2005/8/layout/chevron2"/>
    <dgm:cxn modelId="{1269DEF9-9B8D-2A45-A514-93CAB3FC3DE6}" type="presParOf" srcId="{8AF43A46-5437-184E-9154-4A519DE2373D}" destId="{C2C02D9C-97CC-6B4B-A4D1-9FE314A5E507}" srcOrd="0" destOrd="0" presId="urn:microsoft.com/office/officeart/2005/8/layout/chevron2"/>
    <dgm:cxn modelId="{AB89981A-6715-5542-86F5-D600544B6ECF}" type="presParOf" srcId="{8AF43A46-5437-184E-9154-4A519DE2373D}" destId="{15DD492F-2E28-394C-A39D-F3C1869C3EF4}" srcOrd="1" destOrd="0" presId="urn:microsoft.com/office/officeart/2005/8/layout/chevron2"/>
    <dgm:cxn modelId="{AFA52F24-3F7C-B440-BE91-26B9196C269F}" type="presParOf" srcId="{9B26F907-B1EF-B742-B658-7CAA598B990F}" destId="{59C64A12-B419-6845-9FEB-A0A4CAD7F901}" srcOrd="7" destOrd="0" presId="urn:microsoft.com/office/officeart/2005/8/layout/chevron2"/>
    <dgm:cxn modelId="{2A7CD255-7EE5-FB48-89E2-B5B970242EE4}" type="presParOf" srcId="{9B26F907-B1EF-B742-B658-7CAA598B990F}" destId="{D63C2511-EC36-444B-AAAE-63CF8BB4A7AB}" srcOrd="8" destOrd="0" presId="urn:microsoft.com/office/officeart/2005/8/layout/chevron2"/>
    <dgm:cxn modelId="{4FE774F0-519A-734B-B76A-853DC720800A}" type="presParOf" srcId="{D63C2511-EC36-444B-AAAE-63CF8BB4A7AB}" destId="{2CB35065-C7A1-4D42-915B-88215645A766}" srcOrd="0" destOrd="0" presId="urn:microsoft.com/office/officeart/2005/8/layout/chevron2"/>
    <dgm:cxn modelId="{2CEF2890-6C57-CA40-AC68-BF1068D0B1EB}" type="presParOf" srcId="{D63C2511-EC36-444B-AAAE-63CF8BB4A7AB}" destId="{014B7E84-2D06-0A45-B3F7-700239BBE3E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F8C96-14B3-4A21-BC39-FD6A5CCF0B8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6E2CEB9-88FD-4072-AC36-A0DAEB697185}">
      <dgm:prSet/>
      <dgm:spPr/>
      <dgm:t>
        <a:bodyPr/>
        <a:lstStyle/>
        <a:p>
          <a:r>
            <a:rPr lang="en-US" dirty="0"/>
            <a:t>Building a recommendation engine for customers based on their behavior and preferences and having a targeted marketing.</a:t>
          </a:r>
        </a:p>
      </dgm:t>
    </dgm:pt>
    <dgm:pt modelId="{213A0A2C-6BA2-4FEE-B196-F166C1E9E4AE}" type="parTrans" cxnId="{70E69ED9-2C05-4757-81D7-C0CEBE841D1E}">
      <dgm:prSet/>
      <dgm:spPr/>
      <dgm:t>
        <a:bodyPr/>
        <a:lstStyle/>
        <a:p>
          <a:endParaRPr lang="en-US"/>
        </a:p>
      </dgm:t>
    </dgm:pt>
    <dgm:pt modelId="{8F1A1FEA-301A-4A40-B738-7D1F5A82EC82}" type="sibTrans" cxnId="{70E69ED9-2C05-4757-81D7-C0CEBE841D1E}">
      <dgm:prSet/>
      <dgm:spPr/>
      <dgm:t>
        <a:bodyPr/>
        <a:lstStyle/>
        <a:p>
          <a:endParaRPr lang="en-US"/>
        </a:p>
      </dgm:t>
    </dgm:pt>
    <dgm:pt modelId="{50A0C88D-9B00-4D47-AA43-195A80D05F57}">
      <dgm:prSet/>
      <dgm:spPr/>
      <dgm:t>
        <a:bodyPr/>
        <a:lstStyle/>
        <a:p>
          <a:r>
            <a:rPr lang="en-US" dirty="0"/>
            <a:t>Analyze the purchase Trend and manage the supply chain operations to have an effective inventory with accurate predictions.</a:t>
          </a:r>
        </a:p>
      </dgm:t>
    </dgm:pt>
    <dgm:pt modelId="{7EFE290D-3F9D-4792-90CB-4415F3F66A10}" type="parTrans" cxnId="{9AFEA87C-93B9-4957-88CA-6FE2B5756A65}">
      <dgm:prSet/>
      <dgm:spPr/>
      <dgm:t>
        <a:bodyPr/>
        <a:lstStyle/>
        <a:p>
          <a:endParaRPr lang="en-US"/>
        </a:p>
      </dgm:t>
    </dgm:pt>
    <dgm:pt modelId="{2704CD7B-18BA-4BD4-9E70-3D0099FE537C}" type="sibTrans" cxnId="{9AFEA87C-93B9-4957-88CA-6FE2B5756A65}">
      <dgm:prSet/>
      <dgm:spPr/>
      <dgm:t>
        <a:bodyPr/>
        <a:lstStyle/>
        <a:p>
          <a:endParaRPr lang="en-US"/>
        </a:p>
      </dgm:t>
    </dgm:pt>
    <dgm:pt modelId="{F1F2881D-187A-4F72-8536-F7C26A50BE80}">
      <dgm:prSet/>
      <dgm:spPr/>
      <dgm:t>
        <a:bodyPr/>
        <a:lstStyle/>
        <a:p>
          <a:r>
            <a:rPr lang="en-US" dirty="0"/>
            <a:t>Analyze the data and determine optimal pricing strategies for products.</a:t>
          </a:r>
        </a:p>
      </dgm:t>
    </dgm:pt>
    <dgm:pt modelId="{C10D506D-C6E1-4936-9C4B-331AD383B49B}" type="parTrans" cxnId="{F1895C9B-CFF3-4648-9254-0C37E9B42F34}">
      <dgm:prSet/>
      <dgm:spPr/>
      <dgm:t>
        <a:bodyPr/>
        <a:lstStyle/>
        <a:p>
          <a:endParaRPr lang="en-US"/>
        </a:p>
      </dgm:t>
    </dgm:pt>
    <dgm:pt modelId="{D5008995-C26F-40A4-99E3-32EB96611C74}" type="sibTrans" cxnId="{F1895C9B-CFF3-4648-9254-0C37E9B42F34}">
      <dgm:prSet/>
      <dgm:spPr/>
      <dgm:t>
        <a:bodyPr/>
        <a:lstStyle/>
        <a:p>
          <a:endParaRPr lang="en-US"/>
        </a:p>
      </dgm:t>
    </dgm:pt>
    <dgm:pt modelId="{9A631361-ACD1-4149-93BC-86BA07F20967}">
      <dgm:prSet/>
      <dgm:spPr/>
      <dgm:t>
        <a:bodyPr/>
        <a:lstStyle/>
        <a:p>
          <a:r>
            <a:rPr lang="en-US" dirty="0"/>
            <a:t>To use the dataset to help detection of suspicious activity for fraud prevention measures.</a:t>
          </a:r>
        </a:p>
      </dgm:t>
    </dgm:pt>
    <dgm:pt modelId="{E0DA473B-1142-4197-A23D-A1784CA667EC}" type="parTrans" cxnId="{D8926677-6F58-45D0-9122-896840FB97CE}">
      <dgm:prSet/>
      <dgm:spPr/>
      <dgm:t>
        <a:bodyPr/>
        <a:lstStyle/>
        <a:p>
          <a:endParaRPr lang="en-US"/>
        </a:p>
      </dgm:t>
    </dgm:pt>
    <dgm:pt modelId="{F08387A8-BDB2-42EF-A2AA-DD80FBA86E98}" type="sibTrans" cxnId="{D8926677-6F58-45D0-9122-896840FB97CE}">
      <dgm:prSet/>
      <dgm:spPr/>
      <dgm:t>
        <a:bodyPr/>
        <a:lstStyle/>
        <a:p>
          <a:endParaRPr lang="en-US"/>
        </a:p>
      </dgm:t>
    </dgm:pt>
    <dgm:pt modelId="{8FF417D2-A29C-2842-B360-9AAC093FEA2D}" type="pres">
      <dgm:prSet presAssocID="{EACF8C96-14B3-4A21-BC39-FD6A5CCF0B85}" presName="vert0" presStyleCnt="0">
        <dgm:presLayoutVars>
          <dgm:dir/>
          <dgm:animOne val="branch"/>
          <dgm:animLvl val="lvl"/>
        </dgm:presLayoutVars>
      </dgm:prSet>
      <dgm:spPr/>
    </dgm:pt>
    <dgm:pt modelId="{DF43A051-96EA-4A4F-8202-7869ABF770E4}" type="pres">
      <dgm:prSet presAssocID="{50A0C88D-9B00-4D47-AA43-195A80D05F57}" presName="thickLine" presStyleLbl="alignNode1" presStyleIdx="0" presStyleCnt="4"/>
      <dgm:spPr/>
    </dgm:pt>
    <dgm:pt modelId="{28EB275B-FF8F-6041-BCF6-6AF0574E0911}" type="pres">
      <dgm:prSet presAssocID="{50A0C88D-9B00-4D47-AA43-195A80D05F57}" presName="horz1" presStyleCnt="0"/>
      <dgm:spPr/>
    </dgm:pt>
    <dgm:pt modelId="{AD19CEC2-E22B-8342-8767-932091DBB764}" type="pres">
      <dgm:prSet presAssocID="{50A0C88D-9B00-4D47-AA43-195A80D05F57}" presName="tx1" presStyleLbl="revTx" presStyleIdx="0" presStyleCnt="4"/>
      <dgm:spPr/>
    </dgm:pt>
    <dgm:pt modelId="{B127A9FE-23EF-2445-90B3-C58F0AFBE56E}" type="pres">
      <dgm:prSet presAssocID="{50A0C88D-9B00-4D47-AA43-195A80D05F57}" presName="vert1" presStyleCnt="0"/>
      <dgm:spPr/>
    </dgm:pt>
    <dgm:pt modelId="{52C04416-B739-334B-A3DF-F0ADB911CE9F}" type="pres">
      <dgm:prSet presAssocID="{F1F2881D-187A-4F72-8536-F7C26A50BE80}" presName="thickLine" presStyleLbl="alignNode1" presStyleIdx="1" presStyleCnt="4"/>
      <dgm:spPr/>
    </dgm:pt>
    <dgm:pt modelId="{F4BF0B78-657C-F144-B9F4-2B742AC82AE8}" type="pres">
      <dgm:prSet presAssocID="{F1F2881D-187A-4F72-8536-F7C26A50BE80}" presName="horz1" presStyleCnt="0"/>
      <dgm:spPr/>
    </dgm:pt>
    <dgm:pt modelId="{339499A3-9516-964B-B17D-99D0DEFC2769}" type="pres">
      <dgm:prSet presAssocID="{F1F2881D-187A-4F72-8536-F7C26A50BE80}" presName="tx1" presStyleLbl="revTx" presStyleIdx="1" presStyleCnt="4"/>
      <dgm:spPr/>
    </dgm:pt>
    <dgm:pt modelId="{D6E98478-100A-3048-9E62-142959E48EA2}" type="pres">
      <dgm:prSet presAssocID="{F1F2881D-187A-4F72-8536-F7C26A50BE80}" presName="vert1" presStyleCnt="0"/>
      <dgm:spPr/>
    </dgm:pt>
    <dgm:pt modelId="{02EF5745-A7E1-F848-BFC1-E1E29F8DEB60}" type="pres">
      <dgm:prSet presAssocID="{06E2CEB9-88FD-4072-AC36-A0DAEB697185}" presName="thickLine" presStyleLbl="alignNode1" presStyleIdx="2" presStyleCnt="4"/>
      <dgm:spPr/>
    </dgm:pt>
    <dgm:pt modelId="{F61A2CD2-AE71-B649-88C9-31440E229A78}" type="pres">
      <dgm:prSet presAssocID="{06E2CEB9-88FD-4072-AC36-A0DAEB697185}" presName="horz1" presStyleCnt="0"/>
      <dgm:spPr/>
    </dgm:pt>
    <dgm:pt modelId="{9530B955-6024-F94B-8F32-2516E110E3A7}" type="pres">
      <dgm:prSet presAssocID="{06E2CEB9-88FD-4072-AC36-A0DAEB697185}" presName="tx1" presStyleLbl="revTx" presStyleIdx="2" presStyleCnt="4"/>
      <dgm:spPr/>
    </dgm:pt>
    <dgm:pt modelId="{9AB78DD1-3E84-4D48-B1FD-B98BE211656C}" type="pres">
      <dgm:prSet presAssocID="{06E2CEB9-88FD-4072-AC36-A0DAEB697185}" presName="vert1" presStyleCnt="0"/>
      <dgm:spPr/>
    </dgm:pt>
    <dgm:pt modelId="{89A5AA48-315F-4F42-AE04-D0BDD042EA19}" type="pres">
      <dgm:prSet presAssocID="{9A631361-ACD1-4149-93BC-86BA07F20967}" presName="thickLine" presStyleLbl="alignNode1" presStyleIdx="3" presStyleCnt="4"/>
      <dgm:spPr/>
    </dgm:pt>
    <dgm:pt modelId="{271634CB-8A95-A941-941C-51F55CAC799E}" type="pres">
      <dgm:prSet presAssocID="{9A631361-ACD1-4149-93BC-86BA07F20967}" presName="horz1" presStyleCnt="0"/>
      <dgm:spPr/>
    </dgm:pt>
    <dgm:pt modelId="{AD5DA360-4792-5C4E-BB99-C2CF445434AE}" type="pres">
      <dgm:prSet presAssocID="{9A631361-ACD1-4149-93BC-86BA07F20967}" presName="tx1" presStyleLbl="revTx" presStyleIdx="3" presStyleCnt="4"/>
      <dgm:spPr/>
    </dgm:pt>
    <dgm:pt modelId="{4AB8C52C-6C67-964F-8AD9-04AB03DA4133}" type="pres">
      <dgm:prSet presAssocID="{9A631361-ACD1-4149-93BC-86BA07F20967}" presName="vert1" presStyleCnt="0"/>
      <dgm:spPr/>
    </dgm:pt>
  </dgm:ptLst>
  <dgm:cxnLst>
    <dgm:cxn modelId="{3CFF1A33-96E2-7744-93BC-06619C099264}" type="presOf" srcId="{50A0C88D-9B00-4D47-AA43-195A80D05F57}" destId="{AD19CEC2-E22B-8342-8767-932091DBB764}" srcOrd="0" destOrd="0" presId="urn:microsoft.com/office/officeart/2008/layout/LinedList"/>
    <dgm:cxn modelId="{140A1070-E7E5-AA47-89C1-FF0B84FE5B0A}" type="presOf" srcId="{F1F2881D-187A-4F72-8536-F7C26A50BE80}" destId="{339499A3-9516-964B-B17D-99D0DEFC2769}" srcOrd="0" destOrd="0" presId="urn:microsoft.com/office/officeart/2008/layout/LinedList"/>
    <dgm:cxn modelId="{D8926677-6F58-45D0-9122-896840FB97CE}" srcId="{EACF8C96-14B3-4A21-BC39-FD6A5CCF0B85}" destId="{9A631361-ACD1-4149-93BC-86BA07F20967}" srcOrd="3" destOrd="0" parTransId="{E0DA473B-1142-4197-A23D-A1784CA667EC}" sibTransId="{F08387A8-BDB2-42EF-A2AA-DD80FBA86E98}"/>
    <dgm:cxn modelId="{1FF1057C-FF2A-0C4F-976B-2FF6AE645619}" type="presOf" srcId="{EACF8C96-14B3-4A21-BC39-FD6A5CCF0B85}" destId="{8FF417D2-A29C-2842-B360-9AAC093FEA2D}" srcOrd="0" destOrd="0" presId="urn:microsoft.com/office/officeart/2008/layout/LinedList"/>
    <dgm:cxn modelId="{9AFEA87C-93B9-4957-88CA-6FE2B5756A65}" srcId="{EACF8C96-14B3-4A21-BC39-FD6A5CCF0B85}" destId="{50A0C88D-9B00-4D47-AA43-195A80D05F57}" srcOrd="0" destOrd="0" parTransId="{7EFE290D-3F9D-4792-90CB-4415F3F66A10}" sibTransId="{2704CD7B-18BA-4BD4-9E70-3D0099FE537C}"/>
    <dgm:cxn modelId="{F1895C9B-CFF3-4648-9254-0C37E9B42F34}" srcId="{EACF8C96-14B3-4A21-BC39-FD6A5CCF0B85}" destId="{F1F2881D-187A-4F72-8536-F7C26A50BE80}" srcOrd="1" destOrd="0" parTransId="{C10D506D-C6E1-4936-9C4B-331AD383B49B}" sibTransId="{D5008995-C26F-40A4-99E3-32EB96611C74}"/>
    <dgm:cxn modelId="{4063DAD5-3F30-6942-8772-F63EE70940B3}" type="presOf" srcId="{06E2CEB9-88FD-4072-AC36-A0DAEB697185}" destId="{9530B955-6024-F94B-8F32-2516E110E3A7}" srcOrd="0" destOrd="0" presId="urn:microsoft.com/office/officeart/2008/layout/LinedList"/>
    <dgm:cxn modelId="{70E69ED9-2C05-4757-81D7-C0CEBE841D1E}" srcId="{EACF8C96-14B3-4A21-BC39-FD6A5CCF0B85}" destId="{06E2CEB9-88FD-4072-AC36-A0DAEB697185}" srcOrd="2" destOrd="0" parTransId="{213A0A2C-6BA2-4FEE-B196-F166C1E9E4AE}" sibTransId="{8F1A1FEA-301A-4A40-B738-7D1F5A82EC82}"/>
    <dgm:cxn modelId="{3C384DED-7654-9542-8847-E52993E85245}" type="presOf" srcId="{9A631361-ACD1-4149-93BC-86BA07F20967}" destId="{AD5DA360-4792-5C4E-BB99-C2CF445434AE}" srcOrd="0" destOrd="0" presId="urn:microsoft.com/office/officeart/2008/layout/LinedList"/>
    <dgm:cxn modelId="{E629DCB2-8F59-F948-9D22-65725185C164}" type="presParOf" srcId="{8FF417D2-A29C-2842-B360-9AAC093FEA2D}" destId="{DF43A051-96EA-4A4F-8202-7869ABF770E4}" srcOrd="0" destOrd="0" presId="urn:microsoft.com/office/officeart/2008/layout/LinedList"/>
    <dgm:cxn modelId="{1E75ED0F-6057-1141-B0C7-6F23FCD7B0C4}" type="presParOf" srcId="{8FF417D2-A29C-2842-B360-9AAC093FEA2D}" destId="{28EB275B-FF8F-6041-BCF6-6AF0574E0911}" srcOrd="1" destOrd="0" presId="urn:microsoft.com/office/officeart/2008/layout/LinedList"/>
    <dgm:cxn modelId="{B31FF76A-D362-4943-B8FB-40995F6AB838}" type="presParOf" srcId="{28EB275B-FF8F-6041-BCF6-6AF0574E0911}" destId="{AD19CEC2-E22B-8342-8767-932091DBB764}" srcOrd="0" destOrd="0" presId="urn:microsoft.com/office/officeart/2008/layout/LinedList"/>
    <dgm:cxn modelId="{F004F8D6-B9DF-684F-BBB3-D71F5C2A13E0}" type="presParOf" srcId="{28EB275B-FF8F-6041-BCF6-6AF0574E0911}" destId="{B127A9FE-23EF-2445-90B3-C58F0AFBE56E}" srcOrd="1" destOrd="0" presId="urn:microsoft.com/office/officeart/2008/layout/LinedList"/>
    <dgm:cxn modelId="{222E2F15-A560-6642-8B12-3BA6B8819CDC}" type="presParOf" srcId="{8FF417D2-A29C-2842-B360-9AAC093FEA2D}" destId="{52C04416-B739-334B-A3DF-F0ADB911CE9F}" srcOrd="2" destOrd="0" presId="urn:microsoft.com/office/officeart/2008/layout/LinedList"/>
    <dgm:cxn modelId="{3B9C8BD1-6AB4-B74C-B9DB-5EFDFE7443C7}" type="presParOf" srcId="{8FF417D2-A29C-2842-B360-9AAC093FEA2D}" destId="{F4BF0B78-657C-F144-B9F4-2B742AC82AE8}" srcOrd="3" destOrd="0" presId="urn:microsoft.com/office/officeart/2008/layout/LinedList"/>
    <dgm:cxn modelId="{E474020F-EAD7-C546-9BA8-E25C73026D2D}" type="presParOf" srcId="{F4BF0B78-657C-F144-B9F4-2B742AC82AE8}" destId="{339499A3-9516-964B-B17D-99D0DEFC2769}" srcOrd="0" destOrd="0" presId="urn:microsoft.com/office/officeart/2008/layout/LinedList"/>
    <dgm:cxn modelId="{7DF9AC3F-3584-F149-93E1-D75A72343DDB}" type="presParOf" srcId="{F4BF0B78-657C-F144-B9F4-2B742AC82AE8}" destId="{D6E98478-100A-3048-9E62-142959E48EA2}" srcOrd="1" destOrd="0" presId="urn:microsoft.com/office/officeart/2008/layout/LinedList"/>
    <dgm:cxn modelId="{43BAAA22-BC08-C242-BC1A-99AD7AF8D826}" type="presParOf" srcId="{8FF417D2-A29C-2842-B360-9AAC093FEA2D}" destId="{02EF5745-A7E1-F848-BFC1-E1E29F8DEB60}" srcOrd="4" destOrd="0" presId="urn:microsoft.com/office/officeart/2008/layout/LinedList"/>
    <dgm:cxn modelId="{F0E138B3-71A9-A449-A563-DF5809C6C5B6}" type="presParOf" srcId="{8FF417D2-A29C-2842-B360-9AAC093FEA2D}" destId="{F61A2CD2-AE71-B649-88C9-31440E229A78}" srcOrd="5" destOrd="0" presId="urn:microsoft.com/office/officeart/2008/layout/LinedList"/>
    <dgm:cxn modelId="{9FAC0315-F6E1-2E44-B207-790F54207AC0}" type="presParOf" srcId="{F61A2CD2-AE71-B649-88C9-31440E229A78}" destId="{9530B955-6024-F94B-8F32-2516E110E3A7}" srcOrd="0" destOrd="0" presId="urn:microsoft.com/office/officeart/2008/layout/LinedList"/>
    <dgm:cxn modelId="{7E16BEAB-214E-3F4E-93E8-365B1498E95A}" type="presParOf" srcId="{F61A2CD2-AE71-B649-88C9-31440E229A78}" destId="{9AB78DD1-3E84-4D48-B1FD-B98BE211656C}" srcOrd="1" destOrd="0" presId="urn:microsoft.com/office/officeart/2008/layout/LinedList"/>
    <dgm:cxn modelId="{CC23D621-1034-7545-A03F-4611421E86E1}" type="presParOf" srcId="{8FF417D2-A29C-2842-B360-9AAC093FEA2D}" destId="{89A5AA48-315F-4F42-AE04-D0BDD042EA19}" srcOrd="6" destOrd="0" presId="urn:microsoft.com/office/officeart/2008/layout/LinedList"/>
    <dgm:cxn modelId="{25881FA2-347D-E241-8831-4942B960C67A}" type="presParOf" srcId="{8FF417D2-A29C-2842-B360-9AAC093FEA2D}" destId="{271634CB-8A95-A941-941C-51F55CAC799E}" srcOrd="7" destOrd="0" presId="urn:microsoft.com/office/officeart/2008/layout/LinedList"/>
    <dgm:cxn modelId="{08354BB5-82BE-3944-9332-8E4993A74881}" type="presParOf" srcId="{271634CB-8A95-A941-941C-51F55CAC799E}" destId="{AD5DA360-4792-5C4E-BB99-C2CF445434AE}" srcOrd="0" destOrd="0" presId="urn:microsoft.com/office/officeart/2008/layout/LinedList"/>
    <dgm:cxn modelId="{79B2378E-1F7A-2547-B999-B2CC2F03014E}" type="presParOf" srcId="{271634CB-8A95-A941-941C-51F55CAC799E}" destId="{4AB8C52C-6C67-964F-8AD9-04AB03DA413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E846E-61BC-2E41-A7DE-C9067004FA51}">
      <dsp:nvSpPr>
        <dsp:cNvPr id="0" name=""/>
        <dsp:cNvSpPr/>
      </dsp:nvSpPr>
      <dsp:spPr>
        <a:xfrm rot="5400000">
          <a:off x="-179806" y="179891"/>
          <a:ext cx="1198709" cy="83909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Part-1</a:t>
          </a:r>
        </a:p>
      </dsp:txBody>
      <dsp:txXfrm rot="-5400000">
        <a:off x="1" y="419632"/>
        <a:ext cx="839096" cy="359613"/>
      </dsp:txXfrm>
    </dsp:sp>
    <dsp:sp modelId="{6C166B7B-E485-D147-A9A3-6334DB34DBF5}">
      <dsp:nvSpPr>
        <dsp:cNvPr id="0" name=""/>
        <dsp:cNvSpPr/>
      </dsp:nvSpPr>
      <dsp:spPr>
        <a:xfrm rot="5400000">
          <a:off x="4982967" y="-4143786"/>
          <a:ext cx="779161" cy="906690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t>Feb-18 </a:t>
          </a:r>
          <a:r>
            <a:rPr lang="en-US" sz="1500" kern="1200" dirty="0"/>
            <a:t>to April-1</a:t>
          </a:r>
        </a:p>
        <a:p>
          <a:pPr marL="114300" lvl="1" indent="-114300" algn="l" defTabSz="666750">
            <a:lnSpc>
              <a:spcPct val="90000"/>
            </a:lnSpc>
            <a:spcBef>
              <a:spcPct val="0"/>
            </a:spcBef>
            <a:spcAft>
              <a:spcPct val="15000"/>
            </a:spcAft>
            <a:buChar char="•"/>
          </a:pPr>
          <a:r>
            <a:rPr lang="en-US" sz="1500" kern="1200" dirty="0"/>
            <a:t>Brainstorming session on Project Ideas and Project Scope. Finalized the project scope, goals and deliverables</a:t>
          </a:r>
        </a:p>
        <a:p>
          <a:pPr marL="114300" lvl="1" indent="-114300" algn="l" defTabSz="666750">
            <a:lnSpc>
              <a:spcPct val="90000"/>
            </a:lnSpc>
            <a:spcBef>
              <a:spcPct val="0"/>
            </a:spcBef>
            <a:spcAft>
              <a:spcPct val="15000"/>
            </a:spcAft>
            <a:buChar char="•"/>
          </a:pPr>
          <a:r>
            <a:rPr lang="en-US" sz="1500" kern="1200" dirty="0"/>
            <a:t>Delivered Project proposal.</a:t>
          </a:r>
        </a:p>
      </dsp:txBody>
      <dsp:txXfrm rot="-5400000">
        <a:off x="839096" y="38121"/>
        <a:ext cx="9028867" cy="703089"/>
      </dsp:txXfrm>
    </dsp:sp>
    <dsp:sp modelId="{DEF92AA2-FE4F-EF46-9A3C-156AD1661B3E}">
      <dsp:nvSpPr>
        <dsp:cNvPr id="0" name=""/>
        <dsp:cNvSpPr/>
      </dsp:nvSpPr>
      <dsp:spPr>
        <a:xfrm rot="5400000">
          <a:off x="-179806" y="1262467"/>
          <a:ext cx="1198709" cy="83909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Part-2</a:t>
          </a:r>
        </a:p>
      </dsp:txBody>
      <dsp:txXfrm rot="-5400000">
        <a:off x="1" y="1502208"/>
        <a:ext cx="839096" cy="359613"/>
      </dsp:txXfrm>
    </dsp:sp>
    <dsp:sp modelId="{42FE66C9-CC9E-9A4B-860C-70DE7A0D5D62}">
      <dsp:nvSpPr>
        <dsp:cNvPr id="0" name=""/>
        <dsp:cNvSpPr/>
      </dsp:nvSpPr>
      <dsp:spPr>
        <a:xfrm rot="5400000">
          <a:off x="4982967" y="-3061210"/>
          <a:ext cx="779161" cy="906690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April-2 to April-12</a:t>
          </a:r>
        </a:p>
        <a:p>
          <a:pPr marL="114300" lvl="1" indent="-114300" algn="l" defTabSz="666750">
            <a:lnSpc>
              <a:spcPct val="90000"/>
            </a:lnSpc>
            <a:spcBef>
              <a:spcPct val="0"/>
            </a:spcBef>
            <a:spcAft>
              <a:spcPct val="15000"/>
            </a:spcAft>
            <a:buChar char="•"/>
          </a:pPr>
          <a:r>
            <a:rPr lang="en-US" sz="1500" kern="1200" dirty="0"/>
            <a:t>Transforming the strategy into a requirement.</a:t>
          </a:r>
        </a:p>
        <a:p>
          <a:pPr marL="114300" lvl="1" indent="-114300" algn="l" defTabSz="666750">
            <a:lnSpc>
              <a:spcPct val="90000"/>
            </a:lnSpc>
            <a:spcBef>
              <a:spcPct val="0"/>
            </a:spcBef>
            <a:spcAft>
              <a:spcPct val="15000"/>
            </a:spcAft>
            <a:buChar char="•"/>
          </a:pPr>
          <a:r>
            <a:rPr lang="en-US" sz="1500" kern="1200" dirty="0"/>
            <a:t>Pre-processing the data and working on Analysis.</a:t>
          </a:r>
        </a:p>
      </dsp:txBody>
      <dsp:txXfrm rot="-5400000">
        <a:off x="839096" y="1120697"/>
        <a:ext cx="9028867" cy="703089"/>
      </dsp:txXfrm>
    </dsp:sp>
    <dsp:sp modelId="{DB933C7F-218C-8742-9419-4C0CC7122FD8}">
      <dsp:nvSpPr>
        <dsp:cNvPr id="0" name=""/>
        <dsp:cNvSpPr/>
      </dsp:nvSpPr>
      <dsp:spPr>
        <a:xfrm rot="5400000">
          <a:off x="-179806" y="2345043"/>
          <a:ext cx="1198709" cy="83909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Part-3</a:t>
          </a:r>
        </a:p>
      </dsp:txBody>
      <dsp:txXfrm rot="-5400000">
        <a:off x="1" y="2584784"/>
        <a:ext cx="839096" cy="359613"/>
      </dsp:txXfrm>
    </dsp:sp>
    <dsp:sp modelId="{669AAC18-6B39-E54E-807A-2AAB548DBADB}">
      <dsp:nvSpPr>
        <dsp:cNvPr id="0" name=""/>
        <dsp:cNvSpPr/>
      </dsp:nvSpPr>
      <dsp:spPr>
        <a:xfrm rot="5400000">
          <a:off x="4982967" y="-1978634"/>
          <a:ext cx="779161" cy="906690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April-13 to April-26</a:t>
          </a:r>
        </a:p>
        <a:p>
          <a:pPr marL="114300" lvl="1" indent="-114300" algn="l" defTabSz="666750">
            <a:lnSpc>
              <a:spcPct val="90000"/>
            </a:lnSpc>
            <a:spcBef>
              <a:spcPct val="0"/>
            </a:spcBef>
            <a:spcAft>
              <a:spcPct val="15000"/>
            </a:spcAft>
            <a:buChar char="•"/>
          </a:pPr>
          <a:r>
            <a:rPr lang="en-US" sz="1500" kern="1200" dirty="0"/>
            <a:t>Working on the key deliverables and answering most of the deliverable questions.</a:t>
          </a:r>
        </a:p>
        <a:p>
          <a:pPr marL="114300" lvl="1" indent="-114300" algn="l" defTabSz="666750">
            <a:lnSpc>
              <a:spcPct val="90000"/>
            </a:lnSpc>
            <a:spcBef>
              <a:spcPct val="0"/>
            </a:spcBef>
            <a:spcAft>
              <a:spcPct val="15000"/>
            </a:spcAft>
            <a:buChar char="•"/>
          </a:pPr>
          <a:r>
            <a:rPr lang="en-US" sz="1500" kern="1200" dirty="0"/>
            <a:t>Presentation on work completed till date</a:t>
          </a:r>
        </a:p>
      </dsp:txBody>
      <dsp:txXfrm rot="-5400000">
        <a:off x="839096" y="2203273"/>
        <a:ext cx="9028867" cy="703089"/>
      </dsp:txXfrm>
    </dsp:sp>
    <dsp:sp modelId="{C2C02D9C-97CC-6B4B-A4D1-9FE314A5E507}">
      <dsp:nvSpPr>
        <dsp:cNvPr id="0" name=""/>
        <dsp:cNvSpPr/>
      </dsp:nvSpPr>
      <dsp:spPr>
        <a:xfrm rot="5400000">
          <a:off x="-179806" y="3427618"/>
          <a:ext cx="1198709" cy="839096"/>
        </a:xfrm>
        <a:prstGeom prst="chevron">
          <a:avLst/>
        </a:prstGeom>
        <a:solidFill>
          <a:srgbClr val="FFC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Part-4</a:t>
          </a:r>
        </a:p>
      </dsp:txBody>
      <dsp:txXfrm rot="-5400000">
        <a:off x="1" y="3667359"/>
        <a:ext cx="839096" cy="359613"/>
      </dsp:txXfrm>
    </dsp:sp>
    <dsp:sp modelId="{15DD492F-2E28-394C-A39D-F3C1869C3EF4}">
      <dsp:nvSpPr>
        <dsp:cNvPr id="0" name=""/>
        <dsp:cNvSpPr/>
      </dsp:nvSpPr>
      <dsp:spPr>
        <a:xfrm rot="5400000">
          <a:off x="4982967" y="-896058"/>
          <a:ext cx="779161" cy="906690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April-27 to May-3</a:t>
          </a:r>
        </a:p>
        <a:p>
          <a:pPr marL="114300" lvl="1" indent="-114300" algn="l" defTabSz="666750">
            <a:lnSpc>
              <a:spcPct val="90000"/>
            </a:lnSpc>
            <a:spcBef>
              <a:spcPct val="0"/>
            </a:spcBef>
            <a:spcAft>
              <a:spcPct val="15000"/>
            </a:spcAft>
            <a:buChar char="•"/>
          </a:pPr>
          <a:r>
            <a:rPr lang="en-US" sz="1500" kern="1200" dirty="0"/>
            <a:t>Working on the final deliverable questions and future scope of this analysis.</a:t>
          </a:r>
        </a:p>
      </dsp:txBody>
      <dsp:txXfrm rot="-5400000">
        <a:off x="839096" y="3285849"/>
        <a:ext cx="9028867" cy="703089"/>
      </dsp:txXfrm>
    </dsp:sp>
    <dsp:sp modelId="{2CB35065-C7A1-4D42-915B-88215645A766}">
      <dsp:nvSpPr>
        <dsp:cNvPr id="0" name=""/>
        <dsp:cNvSpPr/>
      </dsp:nvSpPr>
      <dsp:spPr>
        <a:xfrm rot="5400000">
          <a:off x="-179806" y="4510194"/>
          <a:ext cx="1198709" cy="839096"/>
        </a:xfrm>
        <a:prstGeom prst="chevron">
          <a:avLst/>
        </a:prstGeom>
        <a:solidFill>
          <a:srgbClr val="FF0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rPr>
            <a:t>Part-5</a:t>
          </a:r>
        </a:p>
      </dsp:txBody>
      <dsp:txXfrm rot="-5400000">
        <a:off x="1" y="4749935"/>
        <a:ext cx="839096" cy="359613"/>
      </dsp:txXfrm>
    </dsp:sp>
    <dsp:sp modelId="{014B7E84-2D06-0A45-B3F7-700239BBE3EA}">
      <dsp:nvSpPr>
        <dsp:cNvPr id="0" name=""/>
        <dsp:cNvSpPr/>
      </dsp:nvSpPr>
      <dsp:spPr>
        <a:xfrm rot="5400000">
          <a:off x="4982967" y="186517"/>
          <a:ext cx="779161" cy="906690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May-4 to May-10</a:t>
          </a:r>
        </a:p>
        <a:p>
          <a:pPr marL="114300" lvl="1" indent="-114300" algn="l" defTabSz="666750">
            <a:lnSpc>
              <a:spcPct val="90000"/>
            </a:lnSpc>
            <a:spcBef>
              <a:spcPct val="0"/>
            </a:spcBef>
            <a:spcAft>
              <a:spcPct val="15000"/>
            </a:spcAft>
            <a:buChar char="•"/>
          </a:pPr>
          <a:r>
            <a:rPr lang="en-US" sz="1500" kern="1200" dirty="0"/>
            <a:t>Finalizing the Project Report and submission.</a:t>
          </a:r>
        </a:p>
      </dsp:txBody>
      <dsp:txXfrm rot="-5400000">
        <a:off x="839096" y="4368424"/>
        <a:ext cx="9028867" cy="703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3A051-96EA-4A4F-8202-7869ABF770E4}">
      <dsp:nvSpPr>
        <dsp:cNvPr id="0" name=""/>
        <dsp:cNvSpPr/>
      </dsp:nvSpPr>
      <dsp:spPr>
        <a:xfrm>
          <a:off x="0" y="0"/>
          <a:ext cx="1029947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CEC2-E22B-8342-8767-932091DBB764}">
      <dsp:nvSpPr>
        <dsp:cNvPr id="0" name=""/>
        <dsp:cNvSpPr/>
      </dsp:nvSpPr>
      <dsp:spPr>
        <a:xfrm>
          <a:off x="0" y="0"/>
          <a:ext cx="10299474" cy="876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Analyze the purchase Trend and manage the supply chain operations to have an effective inventory with accurate predictions.</a:t>
          </a:r>
        </a:p>
      </dsp:txBody>
      <dsp:txXfrm>
        <a:off x="0" y="0"/>
        <a:ext cx="10299474" cy="876300"/>
      </dsp:txXfrm>
    </dsp:sp>
    <dsp:sp modelId="{52C04416-B739-334B-A3DF-F0ADB911CE9F}">
      <dsp:nvSpPr>
        <dsp:cNvPr id="0" name=""/>
        <dsp:cNvSpPr/>
      </dsp:nvSpPr>
      <dsp:spPr>
        <a:xfrm>
          <a:off x="0" y="876300"/>
          <a:ext cx="1029947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9499A3-9516-964B-B17D-99D0DEFC2769}">
      <dsp:nvSpPr>
        <dsp:cNvPr id="0" name=""/>
        <dsp:cNvSpPr/>
      </dsp:nvSpPr>
      <dsp:spPr>
        <a:xfrm>
          <a:off x="0" y="876300"/>
          <a:ext cx="10299474" cy="876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Analyze the data and determine optimal pricing strategies for products.</a:t>
          </a:r>
        </a:p>
      </dsp:txBody>
      <dsp:txXfrm>
        <a:off x="0" y="876300"/>
        <a:ext cx="10299474" cy="876300"/>
      </dsp:txXfrm>
    </dsp:sp>
    <dsp:sp modelId="{02EF5745-A7E1-F848-BFC1-E1E29F8DEB60}">
      <dsp:nvSpPr>
        <dsp:cNvPr id="0" name=""/>
        <dsp:cNvSpPr/>
      </dsp:nvSpPr>
      <dsp:spPr>
        <a:xfrm>
          <a:off x="0" y="1752600"/>
          <a:ext cx="1029947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30B955-6024-F94B-8F32-2516E110E3A7}">
      <dsp:nvSpPr>
        <dsp:cNvPr id="0" name=""/>
        <dsp:cNvSpPr/>
      </dsp:nvSpPr>
      <dsp:spPr>
        <a:xfrm>
          <a:off x="0" y="1752600"/>
          <a:ext cx="10299474" cy="876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Building a recommendation engine for customers based on their behavior and preferences and having a targeted marketing.</a:t>
          </a:r>
        </a:p>
      </dsp:txBody>
      <dsp:txXfrm>
        <a:off x="0" y="1752600"/>
        <a:ext cx="10299474" cy="876300"/>
      </dsp:txXfrm>
    </dsp:sp>
    <dsp:sp modelId="{89A5AA48-315F-4F42-AE04-D0BDD042EA19}">
      <dsp:nvSpPr>
        <dsp:cNvPr id="0" name=""/>
        <dsp:cNvSpPr/>
      </dsp:nvSpPr>
      <dsp:spPr>
        <a:xfrm>
          <a:off x="0" y="2628900"/>
          <a:ext cx="1029947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5DA360-4792-5C4E-BB99-C2CF445434AE}">
      <dsp:nvSpPr>
        <dsp:cNvPr id="0" name=""/>
        <dsp:cNvSpPr/>
      </dsp:nvSpPr>
      <dsp:spPr>
        <a:xfrm>
          <a:off x="0" y="2628900"/>
          <a:ext cx="10299474" cy="876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To use the dataset to help detection of suspicious activity for fraud prevention measures.</a:t>
          </a:r>
        </a:p>
      </dsp:txBody>
      <dsp:txXfrm>
        <a:off x="0" y="2628900"/>
        <a:ext cx="10299474" cy="8763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5C76C-F2C4-D041-9E87-0E0F68677BDE}" type="datetimeFigureOut">
              <a:rPr lang="en-US" smtClean="0"/>
              <a:t>5/9/23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27D4E-E84A-9544-8AA8-09D06DFB2EBB}" type="slidenum">
              <a:rPr lang="en-US" smtClean="0"/>
              <a:t>‹#›</a:t>
            </a:fld>
            <a:endParaRPr lang="en-US"/>
          </a:p>
        </p:txBody>
      </p:sp>
    </p:spTree>
    <p:extLst>
      <p:ext uri="{BB962C8B-B14F-4D97-AF65-F5344CB8AC3E}">
        <p14:creationId xmlns:p14="http://schemas.microsoft.com/office/powerpoint/2010/main" val="2613774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227D4E-E84A-9544-8AA8-09D06DFB2EBB}" type="slidenum">
              <a:rPr lang="en-US" smtClean="0"/>
              <a:t>3</a:t>
            </a:fld>
            <a:endParaRPr lang="en-US"/>
          </a:p>
        </p:txBody>
      </p:sp>
    </p:spTree>
    <p:extLst>
      <p:ext uri="{BB962C8B-B14F-4D97-AF65-F5344CB8AC3E}">
        <p14:creationId xmlns:p14="http://schemas.microsoft.com/office/powerpoint/2010/main" val="3661348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620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540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9112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6153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836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1728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5295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2163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123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4552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9877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7661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841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6007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626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156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88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5/9/23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8680857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3.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jp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257A-EDB8-5963-9643-84284B110311}"/>
              </a:ext>
            </a:extLst>
          </p:cNvPr>
          <p:cNvSpPr>
            <a:spLocks noGrp="1"/>
          </p:cNvSpPr>
          <p:nvPr>
            <p:ph type="ctrTitle"/>
          </p:nvPr>
        </p:nvSpPr>
        <p:spPr>
          <a:xfrm>
            <a:off x="1700212" y="1717659"/>
            <a:ext cx="8791575" cy="1966535"/>
          </a:xfrm>
        </p:spPr>
        <p:txBody>
          <a:bodyPr>
            <a:normAutofit fontScale="90000"/>
          </a:bodyPr>
          <a:lstStyle/>
          <a:p>
            <a:pPr algn="ctr"/>
            <a:r>
              <a:rPr lang="en-US" dirty="0"/>
              <a:t> </a:t>
            </a:r>
            <a:br>
              <a:rPr lang="en-US" dirty="0"/>
            </a:br>
            <a:r>
              <a:rPr lang="en-US" dirty="0"/>
              <a:t>e-Commerce Project Presentation</a:t>
            </a:r>
          </a:p>
        </p:txBody>
      </p:sp>
      <p:sp>
        <p:nvSpPr>
          <p:cNvPr id="3" name="Subtitle 2">
            <a:extLst>
              <a:ext uri="{FF2B5EF4-FFF2-40B4-BE49-F238E27FC236}">
                <a16:creationId xmlns:a16="http://schemas.microsoft.com/office/drawing/2014/main" id="{478BB623-4115-30BD-D979-3C41772BBD13}"/>
              </a:ext>
            </a:extLst>
          </p:cNvPr>
          <p:cNvSpPr>
            <a:spLocks noGrp="1"/>
          </p:cNvSpPr>
          <p:nvPr>
            <p:ph type="subTitle" idx="1"/>
          </p:nvPr>
        </p:nvSpPr>
        <p:spPr>
          <a:xfrm>
            <a:off x="8393028" y="4692942"/>
            <a:ext cx="3593431" cy="1755983"/>
          </a:xfrm>
        </p:spPr>
        <p:txBody>
          <a:bodyPr/>
          <a:lstStyle/>
          <a:p>
            <a:pPr algn="r"/>
            <a:r>
              <a:rPr lang="en-US" dirty="0"/>
              <a:t>Christine</a:t>
            </a:r>
          </a:p>
          <a:p>
            <a:pPr algn="r"/>
            <a:r>
              <a:rPr lang="en-US" dirty="0"/>
              <a:t>Komal Patil</a:t>
            </a:r>
          </a:p>
          <a:p>
            <a:pPr algn="r"/>
            <a:r>
              <a:rPr lang="en-US" dirty="0"/>
              <a:t>Shriya Sharma</a:t>
            </a:r>
          </a:p>
        </p:txBody>
      </p:sp>
      <p:pic>
        <p:nvPicPr>
          <p:cNvPr id="4" name="Google Shape;273;p1">
            <a:extLst>
              <a:ext uri="{FF2B5EF4-FFF2-40B4-BE49-F238E27FC236}">
                <a16:creationId xmlns:a16="http://schemas.microsoft.com/office/drawing/2014/main" id="{AC915B0D-E50B-E434-61E2-ACC2B4587D4D}"/>
              </a:ext>
            </a:extLst>
          </p:cNvPr>
          <p:cNvPicPr preferRelativeResize="0"/>
          <p:nvPr/>
        </p:nvPicPr>
        <p:blipFill rotWithShape="1">
          <a:blip r:embed="rId2">
            <a:alphaModFix/>
          </a:blip>
          <a:srcRect/>
          <a:stretch/>
        </p:blipFill>
        <p:spPr>
          <a:xfrm>
            <a:off x="9909007" y="163469"/>
            <a:ext cx="2095500" cy="1019175"/>
          </a:xfrm>
          <a:prstGeom prst="rect">
            <a:avLst/>
          </a:prstGeom>
          <a:noFill/>
          <a:ln>
            <a:noFill/>
          </a:ln>
        </p:spPr>
      </p:pic>
    </p:spTree>
    <p:extLst>
      <p:ext uri="{BB962C8B-B14F-4D97-AF65-F5344CB8AC3E}">
        <p14:creationId xmlns:p14="http://schemas.microsoft.com/office/powerpoint/2010/main" val="208723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F473-1339-0855-C8E9-CFCA5F8F4A74}"/>
              </a:ext>
            </a:extLst>
          </p:cNvPr>
          <p:cNvSpPr>
            <a:spLocks noGrp="1"/>
          </p:cNvSpPr>
          <p:nvPr>
            <p:ph type="title"/>
          </p:nvPr>
        </p:nvSpPr>
        <p:spPr>
          <a:xfrm>
            <a:off x="1617233" y="4890361"/>
            <a:ext cx="8957534" cy="832049"/>
          </a:xfrm>
        </p:spPr>
        <p:txBody>
          <a:bodyPr vert="horz" lIns="91440" tIns="45720" rIns="91440" bIns="45720" rtlCol="0" anchor="b">
            <a:normAutofit/>
          </a:bodyPr>
          <a:lstStyle/>
          <a:p>
            <a:pPr algn="ctr"/>
            <a:r>
              <a:rPr lang="en-US" sz="4800">
                <a:effectLst/>
              </a:rPr>
              <a:t>Trend analysis</a:t>
            </a:r>
            <a:endParaRPr lang="en-US" sz="4800"/>
          </a:p>
        </p:txBody>
      </p:sp>
      <p:pic>
        <p:nvPicPr>
          <p:cNvPr id="7" name="Picture 6" descr="Chart, line chart&#10;&#10;Description automatically generated">
            <a:extLst>
              <a:ext uri="{FF2B5EF4-FFF2-40B4-BE49-F238E27FC236}">
                <a16:creationId xmlns:a16="http://schemas.microsoft.com/office/drawing/2014/main" id="{F0A78F19-7797-0C74-BB1F-44301C798078}"/>
              </a:ext>
            </a:extLst>
          </p:cNvPr>
          <p:cNvPicPr>
            <a:picLocks noChangeAspect="1"/>
          </p:cNvPicPr>
          <p:nvPr/>
        </p:nvPicPr>
        <p:blipFill>
          <a:blip r:embed="rId3"/>
          <a:stretch>
            <a:fillRect/>
          </a:stretch>
        </p:blipFill>
        <p:spPr>
          <a:xfrm>
            <a:off x="704851" y="1282893"/>
            <a:ext cx="3354685" cy="2373438"/>
          </a:xfrm>
          <a:prstGeom prst="rect">
            <a:avLst/>
          </a:prstGeom>
        </p:spPr>
      </p:pic>
      <p:pic>
        <p:nvPicPr>
          <p:cNvPr id="4" name="Picture 3" descr="Chart, bar chart, histogram&#10;&#10;Description automatically generated">
            <a:extLst>
              <a:ext uri="{FF2B5EF4-FFF2-40B4-BE49-F238E27FC236}">
                <a16:creationId xmlns:a16="http://schemas.microsoft.com/office/drawing/2014/main" id="{E576BC93-EB19-20F5-F618-EE62DBF4E2D0}"/>
              </a:ext>
            </a:extLst>
          </p:cNvPr>
          <p:cNvPicPr>
            <a:picLocks noChangeAspect="1"/>
          </p:cNvPicPr>
          <p:nvPr/>
        </p:nvPicPr>
        <p:blipFill>
          <a:blip r:embed="rId4"/>
          <a:stretch>
            <a:fillRect/>
          </a:stretch>
        </p:blipFill>
        <p:spPr>
          <a:xfrm>
            <a:off x="4431088" y="1382714"/>
            <a:ext cx="3287131" cy="2062674"/>
          </a:xfrm>
          <a:prstGeom prst="rect">
            <a:avLst/>
          </a:prstGeom>
        </p:spPr>
      </p:pic>
      <p:pic>
        <p:nvPicPr>
          <p:cNvPr id="5" name="Picture 4" descr="Table&#10;&#10;Description automatically generated">
            <a:extLst>
              <a:ext uri="{FF2B5EF4-FFF2-40B4-BE49-F238E27FC236}">
                <a16:creationId xmlns:a16="http://schemas.microsoft.com/office/drawing/2014/main" id="{84453970-D658-C534-CC1D-E0942A65A49D}"/>
              </a:ext>
            </a:extLst>
          </p:cNvPr>
          <p:cNvPicPr>
            <a:picLocks noChangeAspect="1"/>
          </p:cNvPicPr>
          <p:nvPr/>
        </p:nvPicPr>
        <p:blipFill>
          <a:blip r:embed="rId5"/>
          <a:stretch>
            <a:fillRect/>
          </a:stretch>
        </p:blipFill>
        <p:spPr>
          <a:xfrm>
            <a:off x="8208757" y="1727595"/>
            <a:ext cx="3204348" cy="1690293"/>
          </a:xfrm>
          <a:prstGeom prst="rect">
            <a:avLst/>
          </a:prstGeom>
        </p:spPr>
      </p:pic>
      <p:pic>
        <p:nvPicPr>
          <p:cNvPr id="8" name="Google Shape;273;p1">
            <a:extLst>
              <a:ext uri="{FF2B5EF4-FFF2-40B4-BE49-F238E27FC236}">
                <a16:creationId xmlns:a16="http://schemas.microsoft.com/office/drawing/2014/main" id="{A2C94885-7B3A-131B-362C-DD4A580A5DDE}"/>
              </a:ext>
            </a:extLst>
          </p:cNvPr>
          <p:cNvPicPr preferRelativeResize="0"/>
          <p:nvPr/>
        </p:nvPicPr>
        <p:blipFill rotWithShape="1">
          <a:blip r:embed="rId6">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70189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C330-0696-FD49-8ECA-409533C0A165}"/>
              </a:ext>
            </a:extLst>
          </p:cNvPr>
          <p:cNvSpPr>
            <a:spLocks noGrp="1"/>
          </p:cNvSpPr>
          <p:nvPr>
            <p:ph type="title"/>
          </p:nvPr>
        </p:nvSpPr>
        <p:spPr>
          <a:xfrm>
            <a:off x="1265209" y="134062"/>
            <a:ext cx="3866148" cy="1364729"/>
          </a:xfrm>
        </p:spPr>
        <p:txBody>
          <a:bodyPr/>
          <a:lstStyle/>
          <a:p>
            <a:r>
              <a:rPr lang="en-US" dirty="0">
                <a:solidFill>
                  <a:srgbClr val="FFFFFF"/>
                </a:solidFill>
                <a:effectLst/>
                <a:latin typeface="Tw Cen MT" panose="020B0602020104020603" pitchFamily="34" charset="77"/>
              </a:rPr>
              <a:t>User analysis</a:t>
            </a:r>
            <a:endParaRPr lang="en-US" dirty="0"/>
          </a:p>
        </p:txBody>
      </p:sp>
      <p:pic>
        <p:nvPicPr>
          <p:cNvPr id="4" name="Picture 3">
            <a:extLst>
              <a:ext uri="{FF2B5EF4-FFF2-40B4-BE49-F238E27FC236}">
                <a16:creationId xmlns:a16="http://schemas.microsoft.com/office/drawing/2014/main" id="{80FA7532-1984-B9C0-34D7-A86DDD9D0618}"/>
              </a:ext>
            </a:extLst>
          </p:cNvPr>
          <p:cNvPicPr>
            <a:picLocks noChangeAspect="1"/>
          </p:cNvPicPr>
          <p:nvPr/>
        </p:nvPicPr>
        <p:blipFill>
          <a:blip r:embed="rId2"/>
          <a:stretch>
            <a:fillRect/>
          </a:stretch>
        </p:blipFill>
        <p:spPr>
          <a:xfrm>
            <a:off x="188273" y="1249066"/>
            <a:ext cx="5795433" cy="2179934"/>
          </a:xfrm>
          <a:prstGeom prst="rect">
            <a:avLst/>
          </a:prstGeom>
        </p:spPr>
      </p:pic>
      <p:pic>
        <p:nvPicPr>
          <p:cNvPr id="5" name="Picture 4">
            <a:extLst>
              <a:ext uri="{FF2B5EF4-FFF2-40B4-BE49-F238E27FC236}">
                <a16:creationId xmlns:a16="http://schemas.microsoft.com/office/drawing/2014/main" id="{F3A49435-594B-E20C-A1BE-7226287E33AA}"/>
              </a:ext>
            </a:extLst>
          </p:cNvPr>
          <p:cNvPicPr>
            <a:picLocks noChangeAspect="1"/>
          </p:cNvPicPr>
          <p:nvPr/>
        </p:nvPicPr>
        <p:blipFill>
          <a:blip r:embed="rId3"/>
          <a:stretch>
            <a:fillRect/>
          </a:stretch>
        </p:blipFill>
        <p:spPr>
          <a:xfrm>
            <a:off x="6208295" y="1903485"/>
            <a:ext cx="5390147" cy="4633917"/>
          </a:xfrm>
          <a:prstGeom prst="rect">
            <a:avLst/>
          </a:prstGeom>
        </p:spPr>
      </p:pic>
      <p:pic>
        <p:nvPicPr>
          <p:cNvPr id="8" name="Google Shape;273;p1">
            <a:extLst>
              <a:ext uri="{FF2B5EF4-FFF2-40B4-BE49-F238E27FC236}">
                <a16:creationId xmlns:a16="http://schemas.microsoft.com/office/drawing/2014/main" id="{7EA62B4F-B31B-8098-DA6F-3AA125788EAD}"/>
              </a:ext>
            </a:extLst>
          </p:cNvPr>
          <p:cNvPicPr preferRelativeResize="0"/>
          <p:nvPr/>
        </p:nvPicPr>
        <p:blipFill rotWithShape="1">
          <a:blip r:embed="rId4">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2078713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0E4D-7EB5-0A72-DB4A-26312D96F023}"/>
              </a:ext>
            </a:extLst>
          </p:cNvPr>
          <p:cNvSpPr>
            <a:spLocks noGrp="1"/>
          </p:cNvSpPr>
          <p:nvPr>
            <p:ph type="title"/>
          </p:nvPr>
        </p:nvSpPr>
        <p:spPr>
          <a:xfrm>
            <a:off x="868281" y="464139"/>
            <a:ext cx="9905998" cy="1020277"/>
          </a:xfrm>
        </p:spPr>
        <p:txBody>
          <a:bodyPr/>
          <a:lstStyle/>
          <a:p>
            <a:r>
              <a:rPr lang="en-US" dirty="0">
                <a:solidFill>
                  <a:srgbClr val="FFFFFF"/>
                </a:solidFill>
                <a:effectLst/>
                <a:latin typeface="Tw Cen MT" panose="020B0602020104020603" pitchFamily="34" charset="77"/>
              </a:rPr>
              <a:t>DATA COMPARISON</a:t>
            </a:r>
            <a:endParaRPr lang="en-US" dirty="0"/>
          </a:p>
        </p:txBody>
      </p:sp>
      <p:sp>
        <p:nvSpPr>
          <p:cNvPr id="3" name="Content Placeholder 2">
            <a:extLst>
              <a:ext uri="{FF2B5EF4-FFF2-40B4-BE49-F238E27FC236}">
                <a16:creationId xmlns:a16="http://schemas.microsoft.com/office/drawing/2014/main" id="{EFB9CE59-6343-CFFA-3701-7E2306B755D6}"/>
              </a:ext>
            </a:extLst>
          </p:cNvPr>
          <p:cNvSpPr>
            <a:spLocks noGrp="1"/>
          </p:cNvSpPr>
          <p:nvPr>
            <p:ph idx="1"/>
          </p:nvPr>
        </p:nvSpPr>
        <p:spPr>
          <a:xfrm>
            <a:off x="725775" y="1484416"/>
            <a:ext cx="9905999" cy="3541714"/>
          </a:xfrm>
        </p:spPr>
        <p:txBody>
          <a:bodyPr/>
          <a:lstStyle/>
          <a:p>
            <a:pPr>
              <a:buFont typeface="Arial" panose="020B0604020202020204" pitchFamily="34" charset="0"/>
              <a:buChar char="•"/>
            </a:pPr>
            <a:r>
              <a:rPr lang="en-US" dirty="0">
                <a:solidFill>
                  <a:srgbClr val="FFFFFF"/>
                </a:solidFill>
                <a:effectLst/>
                <a:latin typeface="Arial" panose="020B0604020202020204" pitchFamily="34" charset="0"/>
              </a:rPr>
              <a:t>Has our sales/revenue increased between the month of October and November?</a:t>
            </a:r>
          </a:p>
          <a:p>
            <a:pPr>
              <a:buFont typeface="Arial" panose="020B0604020202020204" pitchFamily="34" charset="0"/>
              <a:buChar char="•"/>
            </a:pPr>
            <a:r>
              <a:rPr lang="en-US" dirty="0">
                <a:solidFill>
                  <a:srgbClr val="FFFFFF"/>
                </a:solidFill>
                <a:effectLst/>
                <a:latin typeface="Tw Cen MT" panose="020B0602020104020603" pitchFamily="34" charset="77"/>
              </a:rPr>
              <a:t>Between the two months, which brand is our top selling brand and which e-commerce category do most customers interact with?</a:t>
            </a:r>
          </a:p>
          <a:p>
            <a:pPr>
              <a:buFont typeface="Arial" panose="020B0604020202020204" pitchFamily="34" charset="0"/>
              <a:buChar char="•"/>
            </a:pPr>
            <a:r>
              <a:rPr lang="en-US" dirty="0">
                <a:solidFill>
                  <a:srgbClr val="FFFFFF"/>
                </a:solidFill>
                <a:effectLst/>
                <a:latin typeface="Tw Cen MT" panose="020B0602020104020603" pitchFamily="34" charset="77"/>
              </a:rPr>
              <a:t>How many individuals have made a purchases or engaged with the e-commerce business between October and November?</a:t>
            </a:r>
          </a:p>
          <a:p>
            <a:endParaRPr lang="en-US" dirty="0"/>
          </a:p>
        </p:txBody>
      </p:sp>
      <p:pic>
        <p:nvPicPr>
          <p:cNvPr id="4" name="Google Shape;273;p1">
            <a:extLst>
              <a:ext uri="{FF2B5EF4-FFF2-40B4-BE49-F238E27FC236}">
                <a16:creationId xmlns:a16="http://schemas.microsoft.com/office/drawing/2014/main" id="{3A2F1047-AD3F-ACF2-50CD-D448AEEF3DB8}"/>
              </a:ext>
            </a:extLst>
          </p:cNvPr>
          <p:cNvPicPr preferRelativeResize="0"/>
          <p:nvPr/>
        </p:nvPicPr>
        <p:blipFill rotWithShape="1">
          <a:blip r:embed="rId2">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47538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460C-289C-FD54-C4E3-3F8DB59ABEDA}"/>
              </a:ext>
            </a:extLst>
          </p:cNvPr>
          <p:cNvSpPr>
            <a:spLocks noGrp="1"/>
          </p:cNvSpPr>
          <p:nvPr>
            <p:ph type="title"/>
          </p:nvPr>
        </p:nvSpPr>
        <p:spPr>
          <a:xfrm>
            <a:off x="1524765" y="163657"/>
            <a:ext cx="5259387" cy="873398"/>
          </a:xfrm>
        </p:spPr>
        <p:txBody>
          <a:bodyPr>
            <a:normAutofit fontScale="90000"/>
          </a:bodyPr>
          <a:lstStyle/>
          <a:p>
            <a:r>
              <a:rPr lang="en-US" dirty="0">
                <a:solidFill>
                  <a:srgbClr val="FFFFFF"/>
                </a:solidFill>
                <a:effectLst/>
                <a:latin typeface="Tw Cen MT" panose="020B0602020104020603" pitchFamily="34" charset="77"/>
              </a:rPr>
              <a:t>SALES ANALYSIS-oct-</a:t>
            </a:r>
            <a:r>
              <a:rPr lang="en-US" dirty="0" err="1">
                <a:solidFill>
                  <a:srgbClr val="FFFFFF"/>
                </a:solidFill>
                <a:effectLst/>
                <a:latin typeface="Tw Cen MT" panose="020B0602020104020603" pitchFamily="34" charset="77"/>
              </a:rPr>
              <a:t>nov</a:t>
            </a:r>
            <a:endParaRPr lang="en-US" dirty="0"/>
          </a:p>
        </p:txBody>
      </p:sp>
      <p:pic>
        <p:nvPicPr>
          <p:cNvPr id="4" name="Picture 3">
            <a:extLst>
              <a:ext uri="{FF2B5EF4-FFF2-40B4-BE49-F238E27FC236}">
                <a16:creationId xmlns:a16="http://schemas.microsoft.com/office/drawing/2014/main" id="{7B246853-DB5F-3656-ED9C-EB042189EC16}"/>
              </a:ext>
            </a:extLst>
          </p:cNvPr>
          <p:cNvPicPr>
            <a:picLocks noChangeAspect="1"/>
          </p:cNvPicPr>
          <p:nvPr/>
        </p:nvPicPr>
        <p:blipFill>
          <a:blip r:embed="rId2"/>
          <a:stretch>
            <a:fillRect/>
          </a:stretch>
        </p:blipFill>
        <p:spPr>
          <a:xfrm>
            <a:off x="2059071" y="1083513"/>
            <a:ext cx="3238500" cy="2730500"/>
          </a:xfrm>
          <a:prstGeom prst="rect">
            <a:avLst/>
          </a:prstGeom>
        </p:spPr>
      </p:pic>
      <p:pic>
        <p:nvPicPr>
          <p:cNvPr id="6" name="Picture 5">
            <a:extLst>
              <a:ext uri="{FF2B5EF4-FFF2-40B4-BE49-F238E27FC236}">
                <a16:creationId xmlns:a16="http://schemas.microsoft.com/office/drawing/2014/main" id="{65BE1A9D-F266-35D4-8E72-F39EC7C897FE}"/>
              </a:ext>
            </a:extLst>
          </p:cNvPr>
          <p:cNvPicPr>
            <a:picLocks noChangeAspect="1"/>
          </p:cNvPicPr>
          <p:nvPr/>
        </p:nvPicPr>
        <p:blipFill>
          <a:blip r:embed="rId3"/>
          <a:stretch>
            <a:fillRect/>
          </a:stretch>
        </p:blipFill>
        <p:spPr>
          <a:xfrm>
            <a:off x="1887287" y="3937001"/>
            <a:ext cx="3797300" cy="2451100"/>
          </a:xfrm>
          <a:prstGeom prst="rect">
            <a:avLst/>
          </a:prstGeom>
        </p:spPr>
      </p:pic>
      <p:pic>
        <p:nvPicPr>
          <p:cNvPr id="7" name="Picture 6">
            <a:extLst>
              <a:ext uri="{FF2B5EF4-FFF2-40B4-BE49-F238E27FC236}">
                <a16:creationId xmlns:a16="http://schemas.microsoft.com/office/drawing/2014/main" id="{FED4DAFE-0468-6F07-FCC0-6E8F5FE5C6F8}"/>
              </a:ext>
            </a:extLst>
          </p:cNvPr>
          <p:cNvPicPr>
            <a:picLocks noChangeAspect="1"/>
          </p:cNvPicPr>
          <p:nvPr/>
        </p:nvPicPr>
        <p:blipFill>
          <a:blip r:embed="rId4"/>
          <a:stretch>
            <a:fillRect/>
          </a:stretch>
        </p:blipFill>
        <p:spPr>
          <a:xfrm>
            <a:off x="5627773" y="3063528"/>
            <a:ext cx="5411869" cy="3447561"/>
          </a:xfrm>
          <a:prstGeom prst="rect">
            <a:avLst/>
          </a:prstGeom>
        </p:spPr>
      </p:pic>
      <p:pic>
        <p:nvPicPr>
          <p:cNvPr id="8" name="Google Shape;273;p1">
            <a:extLst>
              <a:ext uri="{FF2B5EF4-FFF2-40B4-BE49-F238E27FC236}">
                <a16:creationId xmlns:a16="http://schemas.microsoft.com/office/drawing/2014/main" id="{681F1513-1635-D7F4-FB08-E0EC9F01A953}"/>
              </a:ext>
            </a:extLst>
          </p:cNvPr>
          <p:cNvPicPr preferRelativeResize="0"/>
          <p:nvPr/>
        </p:nvPicPr>
        <p:blipFill rotWithShape="1">
          <a:blip r:embed="rId5">
            <a:alphaModFix/>
          </a:blip>
          <a:srcRect/>
          <a:stretch/>
        </p:blipFill>
        <p:spPr>
          <a:xfrm>
            <a:off x="10430933" y="105717"/>
            <a:ext cx="1579561" cy="720803"/>
          </a:xfrm>
          <a:prstGeom prst="rect">
            <a:avLst/>
          </a:prstGeom>
          <a:noFill/>
          <a:ln>
            <a:noFill/>
          </a:ln>
        </p:spPr>
      </p:pic>
      <p:pic>
        <p:nvPicPr>
          <p:cNvPr id="10" name="Picture 9" descr="Chart, line chart&#10;&#10;Description automatically generated">
            <a:extLst>
              <a:ext uri="{FF2B5EF4-FFF2-40B4-BE49-F238E27FC236}">
                <a16:creationId xmlns:a16="http://schemas.microsoft.com/office/drawing/2014/main" id="{5BD67394-DD58-D602-D6AA-7DBB8F69F697}"/>
              </a:ext>
            </a:extLst>
          </p:cNvPr>
          <p:cNvPicPr>
            <a:picLocks noChangeAspect="1"/>
          </p:cNvPicPr>
          <p:nvPr/>
        </p:nvPicPr>
        <p:blipFill>
          <a:blip r:embed="rId6"/>
          <a:stretch>
            <a:fillRect/>
          </a:stretch>
        </p:blipFill>
        <p:spPr>
          <a:xfrm>
            <a:off x="6894431" y="200497"/>
            <a:ext cx="3238498" cy="2735104"/>
          </a:xfrm>
          <a:prstGeom prst="rect">
            <a:avLst/>
          </a:prstGeom>
        </p:spPr>
      </p:pic>
    </p:spTree>
    <p:extLst>
      <p:ext uri="{BB962C8B-B14F-4D97-AF65-F5344CB8AC3E}">
        <p14:creationId xmlns:p14="http://schemas.microsoft.com/office/powerpoint/2010/main" val="3539303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72AC-1A80-0F52-4D06-F1C029342362}"/>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a:effectLst/>
              </a:rPr>
              <a:t>Brand analysis-oct-nov</a:t>
            </a:r>
            <a:br>
              <a:rPr lang="en-US" sz="3700">
                <a:effectLst/>
              </a:rPr>
            </a:br>
            <a:r>
              <a:rPr lang="en-US" sz="2000" i="1">
                <a:effectLst/>
                <a:latin typeface="+mn-lt"/>
              </a:rPr>
              <a:t>Note: Only showing first 18 rows</a:t>
            </a:r>
            <a:endParaRPr lang="en-US" sz="2000" dirty="0">
              <a:latin typeface="+mn-lt"/>
            </a:endParaRPr>
          </a:p>
        </p:txBody>
      </p:sp>
      <p:pic>
        <p:nvPicPr>
          <p:cNvPr id="6" name="Picture 5" descr="Graphical user interface, text, application, email&#10;&#10;Description automatically generated">
            <a:extLst>
              <a:ext uri="{FF2B5EF4-FFF2-40B4-BE49-F238E27FC236}">
                <a16:creationId xmlns:a16="http://schemas.microsoft.com/office/drawing/2014/main" id="{EEAD5DB1-E1F1-FB19-B9EA-300EADDEF00B}"/>
              </a:ext>
            </a:extLst>
          </p:cNvPr>
          <p:cNvPicPr>
            <a:picLocks noChangeAspect="1"/>
          </p:cNvPicPr>
          <p:nvPr/>
        </p:nvPicPr>
        <p:blipFill>
          <a:blip r:embed="rId3"/>
          <a:stretch>
            <a:fillRect/>
          </a:stretch>
        </p:blipFill>
        <p:spPr>
          <a:xfrm>
            <a:off x="987015" y="1388891"/>
            <a:ext cx="2442672" cy="2100697"/>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616102F4-A64A-F712-1E8E-0F612E508474}"/>
              </a:ext>
            </a:extLst>
          </p:cNvPr>
          <p:cNvPicPr>
            <a:picLocks noChangeAspect="1"/>
          </p:cNvPicPr>
          <p:nvPr/>
        </p:nvPicPr>
        <p:blipFill>
          <a:blip r:embed="rId4"/>
          <a:stretch>
            <a:fillRect/>
          </a:stretch>
        </p:blipFill>
        <p:spPr>
          <a:xfrm>
            <a:off x="3590553" y="1428584"/>
            <a:ext cx="2442672" cy="2021310"/>
          </a:xfrm>
          <a:prstGeom prst="rect">
            <a:avLst/>
          </a:prstGeom>
        </p:spPr>
      </p:pic>
      <p:pic>
        <p:nvPicPr>
          <p:cNvPr id="5" name="Picture 4" descr="A page of a book&#10;&#10;Description automatically generated with low confidence">
            <a:extLst>
              <a:ext uri="{FF2B5EF4-FFF2-40B4-BE49-F238E27FC236}">
                <a16:creationId xmlns:a16="http://schemas.microsoft.com/office/drawing/2014/main" id="{7F74D86F-8C1B-4B20-3DE0-1C68A867ADF3}"/>
              </a:ext>
            </a:extLst>
          </p:cNvPr>
          <p:cNvPicPr>
            <a:picLocks noChangeAspect="1"/>
          </p:cNvPicPr>
          <p:nvPr/>
        </p:nvPicPr>
        <p:blipFill>
          <a:blip r:embed="rId5"/>
          <a:stretch>
            <a:fillRect/>
          </a:stretch>
        </p:blipFill>
        <p:spPr>
          <a:xfrm>
            <a:off x="6194091" y="1535451"/>
            <a:ext cx="2442672" cy="1807577"/>
          </a:xfrm>
          <a:prstGeom prst="rect">
            <a:avLst/>
          </a:prstGeom>
        </p:spPr>
      </p:pic>
      <p:pic>
        <p:nvPicPr>
          <p:cNvPr id="4" name="Picture 3" descr="A page of a book&#10;&#10;Description automatically generated with low confidence">
            <a:extLst>
              <a:ext uri="{FF2B5EF4-FFF2-40B4-BE49-F238E27FC236}">
                <a16:creationId xmlns:a16="http://schemas.microsoft.com/office/drawing/2014/main" id="{F031184C-2913-70FA-5D86-A259832F270E}"/>
              </a:ext>
            </a:extLst>
          </p:cNvPr>
          <p:cNvPicPr>
            <a:picLocks noChangeAspect="1"/>
          </p:cNvPicPr>
          <p:nvPr/>
        </p:nvPicPr>
        <p:blipFill>
          <a:blip r:embed="rId6"/>
          <a:stretch>
            <a:fillRect/>
          </a:stretch>
        </p:blipFill>
        <p:spPr>
          <a:xfrm>
            <a:off x="8797630" y="1569037"/>
            <a:ext cx="2442673" cy="1740404"/>
          </a:xfrm>
          <a:prstGeom prst="rect">
            <a:avLst/>
          </a:prstGeom>
        </p:spPr>
      </p:pic>
      <p:pic>
        <p:nvPicPr>
          <p:cNvPr id="8" name="Google Shape;273;p1">
            <a:extLst>
              <a:ext uri="{FF2B5EF4-FFF2-40B4-BE49-F238E27FC236}">
                <a16:creationId xmlns:a16="http://schemas.microsoft.com/office/drawing/2014/main" id="{91CD9031-AB54-96D8-673F-FCD6568B09EC}"/>
              </a:ext>
            </a:extLst>
          </p:cNvPr>
          <p:cNvPicPr preferRelativeResize="0"/>
          <p:nvPr/>
        </p:nvPicPr>
        <p:blipFill rotWithShape="1">
          <a:blip r:embed="rId7">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209050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2A23-DC45-6D8B-5368-75CB89DF0444}"/>
              </a:ext>
            </a:extLst>
          </p:cNvPr>
          <p:cNvSpPr>
            <a:spLocks noGrp="1"/>
          </p:cNvSpPr>
          <p:nvPr>
            <p:ph type="title"/>
          </p:nvPr>
        </p:nvSpPr>
        <p:spPr>
          <a:xfrm>
            <a:off x="1175279" y="109685"/>
            <a:ext cx="5073120" cy="837749"/>
          </a:xfrm>
        </p:spPr>
        <p:txBody>
          <a:bodyPr/>
          <a:lstStyle/>
          <a:p>
            <a:r>
              <a:rPr lang="en-US" dirty="0">
                <a:solidFill>
                  <a:srgbClr val="FFFFFF"/>
                </a:solidFill>
                <a:effectLst/>
                <a:latin typeface="Tw Cen MT" panose="020B0602020104020603" pitchFamily="34" charset="77"/>
              </a:rPr>
              <a:t>CUSTOMER ANALYSIS</a:t>
            </a:r>
            <a:endParaRPr lang="en-US" dirty="0"/>
          </a:p>
        </p:txBody>
      </p:sp>
      <p:pic>
        <p:nvPicPr>
          <p:cNvPr id="4" name="Picture 3">
            <a:extLst>
              <a:ext uri="{FF2B5EF4-FFF2-40B4-BE49-F238E27FC236}">
                <a16:creationId xmlns:a16="http://schemas.microsoft.com/office/drawing/2014/main" id="{CB6DC053-F0D3-9E66-8F32-ED6EE68B3910}"/>
              </a:ext>
            </a:extLst>
          </p:cNvPr>
          <p:cNvPicPr>
            <a:picLocks noChangeAspect="1"/>
          </p:cNvPicPr>
          <p:nvPr/>
        </p:nvPicPr>
        <p:blipFill>
          <a:blip r:embed="rId2"/>
          <a:stretch>
            <a:fillRect/>
          </a:stretch>
        </p:blipFill>
        <p:spPr>
          <a:xfrm>
            <a:off x="990070" y="795867"/>
            <a:ext cx="6409421" cy="2410883"/>
          </a:xfrm>
          <a:prstGeom prst="rect">
            <a:avLst/>
          </a:prstGeom>
        </p:spPr>
      </p:pic>
      <p:pic>
        <p:nvPicPr>
          <p:cNvPr id="5" name="Picture 4">
            <a:extLst>
              <a:ext uri="{FF2B5EF4-FFF2-40B4-BE49-F238E27FC236}">
                <a16:creationId xmlns:a16="http://schemas.microsoft.com/office/drawing/2014/main" id="{C6EEBEE9-8F47-7609-02E9-3911A85C6957}"/>
              </a:ext>
            </a:extLst>
          </p:cNvPr>
          <p:cNvPicPr>
            <a:picLocks noChangeAspect="1"/>
          </p:cNvPicPr>
          <p:nvPr/>
        </p:nvPicPr>
        <p:blipFill>
          <a:blip r:embed="rId3"/>
          <a:stretch>
            <a:fillRect/>
          </a:stretch>
        </p:blipFill>
        <p:spPr>
          <a:xfrm>
            <a:off x="4020532" y="3297239"/>
            <a:ext cx="7134327" cy="2560107"/>
          </a:xfrm>
          <a:prstGeom prst="rect">
            <a:avLst/>
          </a:prstGeom>
        </p:spPr>
      </p:pic>
      <p:sp>
        <p:nvSpPr>
          <p:cNvPr id="7" name="TextBox 6">
            <a:extLst>
              <a:ext uri="{FF2B5EF4-FFF2-40B4-BE49-F238E27FC236}">
                <a16:creationId xmlns:a16="http://schemas.microsoft.com/office/drawing/2014/main" id="{E88497FB-1B87-BE68-AD74-E83D2AF03119}"/>
              </a:ext>
            </a:extLst>
          </p:cNvPr>
          <p:cNvSpPr txBox="1"/>
          <p:nvPr/>
        </p:nvSpPr>
        <p:spPr>
          <a:xfrm>
            <a:off x="1274046" y="6062133"/>
            <a:ext cx="9643908" cy="646331"/>
          </a:xfrm>
          <a:prstGeom prst="rect">
            <a:avLst/>
          </a:prstGeom>
          <a:noFill/>
        </p:spPr>
        <p:txBody>
          <a:bodyPr wrap="square">
            <a:spAutoFit/>
          </a:bodyPr>
          <a:lstStyle/>
          <a:p>
            <a:r>
              <a:rPr lang="en-US" dirty="0">
                <a:effectLst/>
                <a:latin typeface="Helvetica" pitchFamily="2" charset="0"/>
              </a:rPr>
              <a:t>Customer engagement and marketing strategies has been successful, and the overall size and growth of the customer base has increased</a:t>
            </a:r>
          </a:p>
        </p:txBody>
      </p:sp>
      <p:pic>
        <p:nvPicPr>
          <p:cNvPr id="8" name="Google Shape;273;p1">
            <a:extLst>
              <a:ext uri="{FF2B5EF4-FFF2-40B4-BE49-F238E27FC236}">
                <a16:creationId xmlns:a16="http://schemas.microsoft.com/office/drawing/2014/main" id="{AE4C8C2A-0073-110B-49F9-30D6D46AAE23}"/>
              </a:ext>
            </a:extLst>
          </p:cNvPr>
          <p:cNvPicPr preferRelativeResize="0"/>
          <p:nvPr/>
        </p:nvPicPr>
        <p:blipFill rotWithShape="1">
          <a:blip r:embed="rId4">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1018279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02A9-84BF-D1EB-E382-A6D99BDAB14E}"/>
              </a:ext>
            </a:extLst>
          </p:cNvPr>
          <p:cNvSpPr>
            <a:spLocks noGrp="1"/>
          </p:cNvSpPr>
          <p:nvPr>
            <p:ph type="title"/>
          </p:nvPr>
        </p:nvSpPr>
        <p:spPr>
          <a:xfrm>
            <a:off x="1141413" y="648182"/>
            <a:ext cx="4685529" cy="1448906"/>
          </a:xfrm>
        </p:spPr>
        <p:txBody>
          <a:bodyPr>
            <a:normAutofit/>
          </a:bodyPr>
          <a:lstStyle/>
          <a:p>
            <a:r>
              <a:rPr lang="en-US" dirty="0"/>
              <a:t>Price optimization…</a:t>
            </a:r>
          </a:p>
        </p:txBody>
      </p:sp>
      <p:sp>
        <p:nvSpPr>
          <p:cNvPr id="3" name="Content Placeholder 2">
            <a:extLst>
              <a:ext uri="{FF2B5EF4-FFF2-40B4-BE49-F238E27FC236}">
                <a16:creationId xmlns:a16="http://schemas.microsoft.com/office/drawing/2014/main" id="{5DB0F24C-242F-3473-A3CD-363D8A2007EA}"/>
              </a:ext>
            </a:extLst>
          </p:cNvPr>
          <p:cNvSpPr>
            <a:spLocks noGrp="1"/>
          </p:cNvSpPr>
          <p:nvPr>
            <p:ph idx="1"/>
          </p:nvPr>
        </p:nvSpPr>
        <p:spPr>
          <a:xfrm>
            <a:off x="682906" y="2097088"/>
            <a:ext cx="5144036" cy="4627803"/>
          </a:xfrm>
        </p:spPr>
        <p:txBody>
          <a:bodyPr>
            <a:normAutofit fontScale="85000" lnSpcReduction="10000"/>
          </a:bodyPr>
          <a:lstStyle/>
          <a:p>
            <a:pPr indent="457200" algn="just" rtl="0">
              <a:spcBef>
                <a:spcPts val="0"/>
              </a:spcBef>
              <a:spcAft>
                <a:spcPts val="0"/>
              </a:spcAft>
            </a:pPr>
            <a:r>
              <a:rPr lang="en-IN" sz="1900" b="0" i="0" u="none" strike="noStrike" dirty="0">
                <a:effectLst/>
                <a:latin typeface="Times New Roman" panose="02020603050405020304" pitchFamily="18" charset="0"/>
              </a:rPr>
              <a:t>price optimization, linear regression was used to identify the factors that have the greatest impact on price and to determine the optimal price for a given product. The independent variables could include product features, competitor prices, customer demographics, etc. The dependent variable would be the price of the product.</a:t>
            </a:r>
            <a:endParaRPr lang="en-IN" sz="1900" b="0" i="0" u="none" strike="noStrike" dirty="0">
              <a:effectLst/>
            </a:endParaRPr>
          </a:p>
          <a:p>
            <a:pPr indent="457200" algn="just" rtl="0">
              <a:spcBef>
                <a:spcPts val="0"/>
              </a:spcBef>
              <a:spcAft>
                <a:spcPts val="0"/>
              </a:spcAft>
            </a:pPr>
            <a:r>
              <a:rPr lang="en-IN" sz="1900" b="0" i="0" u="none" strike="noStrike" dirty="0">
                <a:effectLst/>
                <a:latin typeface="Times New Roman" panose="02020603050405020304" pitchFamily="18" charset="0"/>
              </a:rPr>
              <a:t>This analysis was utilized to predict the best price for a new product based on its specifications and other pertinent criteria. Therefore, in our study we are using this strategy to optimize prices in order to maximize earnings and acquire a competitive advantage in the market.</a:t>
            </a:r>
            <a:endParaRPr lang="en-IN" sz="1900" b="0" i="0" u="none" strike="noStrike" dirty="0">
              <a:effectLst/>
            </a:endParaRPr>
          </a:p>
          <a:p>
            <a:br>
              <a:rPr lang="en-IN" sz="1200" dirty="0"/>
            </a:br>
            <a:br>
              <a:rPr lang="en-IN" sz="1200" dirty="0"/>
            </a:br>
            <a:br>
              <a:rPr lang="en-IN" sz="1600" dirty="0"/>
            </a:br>
            <a:br>
              <a:rPr lang="en-IN" sz="1600" dirty="0"/>
            </a:br>
            <a:endParaRPr lang="en-US" sz="2300" i="1" dirty="0"/>
          </a:p>
        </p:txBody>
      </p:sp>
      <p:sp>
        <p:nvSpPr>
          <p:cNvPr id="1033" name="Rectangle 1032">
            <a:extLst>
              <a:ext uri="{FF2B5EF4-FFF2-40B4-BE49-F238E27FC236}">
                <a16:creationId xmlns:a16="http://schemas.microsoft.com/office/drawing/2014/main" id="{5742C426-FCE7-4673-BC1D-7E7D3A5FD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treemap chart&#10;&#10;Description automatically generated">
            <a:extLst>
              <a:ext uri="{FF2B5EF4-FFF2-40B4-BE49-F238E27FC236}">
                <a16:creationId xmlns:a16="http://schemas.microsoft.com/office/drawing/2014/main" id="{2872A679-312A-FEB5-540C-0871D10C35EB}"/>
              </a:ext>
            </a:extLst>
          </p:cNvPr>
          <p:cNvPicPr>
            <a:picLocks noChangeAspect="1"/>
          </p:cNvPicPr>
          <p:nvPr/>
        </p:nvPicPr>
        <p:blipFill>
          <a:blip r:embed="rId3"/>
          <a:stretch>
            <a:fillRect/>
          </a:stretch>
        </p:blipFill>
        <p:spPr>
          <a:xfrm>
            <a:off x="6420908" y="403185"/>
            <a:ext cx="2364317" cy="2576912"/>
          </a:xfrm>
          <a:prstGeom prst="rect">
            <a:avLst/>
          </a:prstGeom>
        </p:spPr>
      </p:pic>
      <p:sp useBgFill="1">
        <p:nvSpPr>
          <p:cNvPr id="1035" name="Rectangle 1034">
            <a:extLst>
              <a:ext uri="{FF2B5EF4-FFF2-40B4-BE49-F238E27FC236}">
                <a16:creationId xmlns:a16="http://schemas.microsoft.com/office/drawing/2014/main" id="{10C239E5-48CB-4DB3-A778-3A01C488E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8280" y="0"/>
            <a:ext cx="91440" cy="3474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0D800D7-E843-16C0-11B9-656926B09A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02775" y="892567"/>
            <a:ext cx="2364317" cy="2009669"/>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7" name="Rectangle 1036">
            <a:extLst>
              <a:ext uri="{FF2B5EF4-FFF2-40B4-BE49-F238E27FC236}">
                <a16:creationId xmlns:a16="http://schemas.microsoft.com/office/drawing/2014/main" id="{8D450192-3830-4F04-A1C0-F684D80AB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08ED1CE1-8FF7-8F7E-11CA-D539B23C9C4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20908" y="4545602"/>
            <a:ext cx="5457202" cy="1241513"/>
          </a:xfrm>
          <a:prstGeom prst="rect">
            <a:avLst/>
          </a:prstGeom>
          <a:noFill/>
          <a:extLst>
            <a:ext uri="{909E8E84-426E-40DD-AFC4-6F175D3DCCD1}">
              <a14:hiddenFill xmlns:a14="http://schemas.microsoft.com/office/drawing/2010/main">
                <a:solidFill>
                  <a:srgbClr val="FFFFFF"/>
                </a:solidFill>
              </a14:hiddenFill>
            </a:ext>
          </a:extLst>
        </p:spPr>
      </p:pic>
      <p:pic>
        <p:nvPicPr>
          <p:cNvPr id="12" name="Google Shape;273;p1">
            <a:extLst>
              <a:ext uri="{FF2B5EF4-FFF2-40B4-BE49-F238E27FC236}">
                <a16:creationId xmlns:a16="http://schemas.microsoft.com/office/drawing/2014/main" id="{D78092EB-C9B1-0603-1BF7-CFAF66A0C811}"/>
              </a:ext>
            </a:extLst>
          </p:cNvPr>
          <p:cNvPicPr preferRelativeResize="0"/>
          <p:nvPr/>
        </p:nvPicPr>
        <p:blipFill rotWithShape="1">
          <a:blip r:embed="rId6">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6478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A9BCA-B251-EDD7-D732-8C455209CA25}"/>
              </a:ext>
            </a:extLst>
          </p:cNvPr>
          <p:cNvSpPr>
            <a:spLocks noGrp="1"/>
          </p:cNvSpPr>
          <p:nvPr>
            <p:ph type="title"/>
          </p:nvPr>
        </p:nvSpPr>
        <p:spPr>
          <a:xfrm>
            <a:off x="1236416" y="119755"/>
            <a:ext cx="9905998" cy="723393"/>
          </a:xfrm>
        </p:spPr>
        <p:txBody>
          <a:bodyPr/>
          <a:lstStyle/>
          <a:p>
            <a:r>
              <a:rPr lang="en-US" dirty="0"/>
              <a:t>Regression Analysis…</a:t>
            </a:r>
          </a:p>
        </p:txBody>
      </p:sp>
      <p:pic>
        <p:nvPicPr>
          <p:cNvPr id="13" name="Content Placeholder 12" descr="Graphical user interface, application, table&#10;&#10;Description automatically generated">
            <a:extLst>
              <a:ext uri="{FF2B5EF4-FFF2-40B4-BE49-F238E27FC236}">
                <a16:creationId xmlns:a16="http://schemas.microsoft.com/office/drawing/2014/main" id="{2FF5C42B-841F-5558-88DF-B1DBB9D6AFC8}"/>
              </a:ext>
            </a:extLst>
          </p:cNvPr>
          <p:cNvPicPr>
            <a:picLocks noGrp="1" noChangeAspect="1"/>
          </p:cNvPicPr>
          <p:nvPr>
            <p:ph idx="1"/>
          </p:nvPr>
        </p:nvPicPr>
        <p:blipFill>
          <a:blip r:embed="rId2"/>
          <a:stretch>
            <a:fillRect/>
          </a:stretch>
        </p:blipFill>
        <p:spPr>
          <a:xfrm>
            <a:off x="1236416" y="3974581"/>
            <a:ext cx="6191672" cy="2763664"/>
          </a:xfrm>
        </p:spPr>
      </p:pic>
      <p:pic>
        <p:nvPicPr>
          <p:cNvPr id="15" name="Picture 14" descr="Graphical user interface, text, application, email&#10;&#10;Description automatically generated">
            <a:extLst>
              <a:ext uri="{FF2B5EF4-FFF2-40B4-BE49-F238E27FC236}">
                <a16:creationId xmlns:a16="http://schemas.microsoft.com/office/drawing/2014/main" id="{9A99A896-A916-C56E-4B97-AB2D0219B013}"/>
              </a:ext>
            </a:extLst>
          </p:cNvPr>
          <p:cNvPicPr>
            <a:picLocks noChangeAspect="1"/>
          </p:cNvPicPr>
          <p:nvPr/>
        </p:nvPicPr>
        <p:blipFill>
          <a:blip r:embed="rId3"/>
          <a:stretch>
            <a:fillRect/>
          </a:stretch>
        </p:blipFill>
        <p:spPr>
          <a:xfrm>
            <a:off x="1236416" y="781486"/>
            <a:ext cx="4335361" cy="2907757"/>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51A27D19-357D-CFE3-5821-E6399354E01C}"/>
              </a:ext>
            </a:extLst>
          </p:cNvPr>
          <p:cNvPicPr>
            <a:picLocks noChangeAspect="1"/>
          </p:cNvPicPr>
          <p:nvPr/>
        </p:nvPicPr>
        <p:blipFill>
          <a:blip r:embed="rId4"/>
          <a:stretch>
            <a:fillRect/>
          </a:stretch>
        </p:blipFill>
        <p:spPr>
          <a:xfrm>
            <a:off x="6421579" y="119755"/>
            <a:ext cx="3049590" cy="1860160"/>
          </a:xfrm>
          <a:prstGeom prst="rect">
            <a:avLst/>
          </a:prstGeom>
        </p:spPr>
      </p:pic>
      <p:pic>
        <p:nvPicPr>
          <p:cNvPr id="19" name="Picture 18" descr="Text&#10;&#10;Description automatically generated">
            <a:extLst>
              <a:ext uri="{FF2B5EF4-FFF2-40B4-BE49-F238E27FC236}">
                <a16:creationId xmlns:a16="http://schemas.microsoft.com/office/drawing/2014/main" id="{160B723D-3101-3E1C-F10D-C98BE7114C7A}"/>
              </a:ext>
            </a:extLst>
          </p:cNvPr>
          <p:cNvPicPr>
            <a:picLocks noChangeAspect="1"/>
          </p:cNvPicPr>
          <p:nvPr/>
        </p:nvPicPr>
        <p:blipFill>
          <a:blip r:embed="rId5"/>
          <a:stretch>
            <a:fillRect/>
          </a:stretch>
        </p:blipFill>
        <p:spPr>
          <a:xfrm>
            <a:off x="6096000" y="2183880"/>
            <a:ext cx="5475028" cy="2255174"/>
          </a:xfrm>
          <a:prstGeom prst="rect">
            <a:avLst/>
          </a:prstGeom>
        </p:spPr>
      </p:pic>
      <p:pic>
        <p:nvPicPr>
          <p:cNvPr id="30" name="Google Shape;273;p1">
            <a:extLst>
              <a:ext uri="{FF2B5EF4-FFF2-40B4-BE49-F238E27FC236}">
                <a16:creationId xmlns:a16="http://schemas.microsoft.com/office/drawing/2014/main" id="{1D963A02-7782-ED53-FF66-DE99CC153351}"/>
              </a:ext>
            </a:extLst>
          </p:cNvPr>
          <p:cNvPicPr preferRelativeResize="0"/>
          <p:nvPr/>
        </p:nvPicPr>
        <p:blipFill rotWithShape="1">
          <a:blip r:embed="rId6">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147798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14569A45-F647-3C4B-E479-19BF92F29465}"/>
              </a:ext>
            </a:extLst>
          </p:cNvPr>
          <p:cNvPicPr>
            <a:picLocks noChangeAspect="1"/>
          </p:cNvPicPr>
          <p:nvPr/>
        </p:nvPicPr>
        <p:blipFill>
          <a:blip r:embed="rId2"/>
          <a:stretch>
            <a:fillRect/>
          </a:stretch>
        </p:blipFill>
        <p:spPr>
          <a:xfrm>
            <a:off x="4985524" y="2689544"/>
            <a:ext cx="6286500" cy="1963351"/>
          </a:xfrm>
          <a:prstGeom prst="rect">
            <a:avLst/>
          </a:prstGeom>
        </p:spPr>
      </p:pic>
      <p:pic>
        <p:nvPicPr>
          <p:cNvPr id="5" name="Picture 4" descr="Table&#10;&#10;Description automatically generated">
            <a:extLst>
              <a:ext uri="{FF2B5EF4-FFF2-40B4-BE49-F238E27FC236}">
                <a16:creationId xmlns:a16="http://schemas.microsoft.com/office/drawing/2014/main" id="{B0A92A0A-0EDA-5B3E-0B66-849717E86B5A}"/>
              </a:ext>
            </a:extLst>
          </p:cNvPr>
          <p:cNvPicPr>
            <a:picLocks noChangeAspect="1"/>
          </p:cNvPicPr>
          <p:nvPr/>
        </p:nvPicPr>
        <p:blipFill>
          <a:blip r:embed="rId3"/>
          <a:stretch>
            <a:fillRect/>
          </a:stretch>
        </p:blipFill>
        <p:spPr>
          <a:xfrm>
            <a:off x="8316812" y="5583286"/>
            <a:ext cx="2955212" cy="1095079"/>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8B07AA5B-9EBC-3954-514A-E0E653CB2AEC}"/>
              </a:ext>
            </a:extLst>
          </p:cNvPr>
          <p:cNvPicPr>
            <a:picLocks noChangeAspect="1"/>
          </p:cNvPicPr>
          <p:nvPr/>
        </p:nvPicPr>
        <p:blipFill>
          <a:blip r:embed="rId4"/>
          <a:stretch>
            <a:fillRect/>
          </a:stretch>
        </p:blipFill>
        <p:spPr>
          <a:xfrm>
            <a:off x="278933" y="5260769"/>
            <a:ext cx="8013154" cy="1417596"/>
          </a:xfrm>
          <a:prstGeom prst="rect">
            <a:avLst/>
          </a:prstGeom>
        </p:spPr>
      </p:pic>
      <p:pic>
        <p:nvPicPr>
          <p:cNvPr id="7" name="Picture 6" descr="Table&#10;&#10;Description automatically generated">
            <a:extLst>
              <a:ext uri="{FF2B5EF4-FFF2-40B4-BE49-F238E27FC236}">
                <a16:creationId xmlns:a16="http://schemas.microsoft.com/office/drawing/2014/main" id="{65CB6BCE-FBC6-5AE0-5818-5FE752A44FDF}"/>
              </a:ext>
            </a:extLst>
          </p:cNvPr>
          <p:cNvPicPr>
            <a:picLocks noChangeAspect="1"/>
          </p:cNvPicPr>
          <p:nvPr/>
        </p:nvPicPr>
        <p:blipFill>
          <a:blip r:embed="rId5"/>
          <a:stretch>
            <a:fillRect/>
          </a:stretch>
        </p:blipFill>
        <p:spPr>
          <a:xfrm>
            <a:off x="872255" y="2689544"/>
            <a:ext cx="3540496" cy="187265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D46D212E-C67E-5D81-A660-BDE5F8039124}"/>
              </a:ext>
            </a:extLst>
          </p:cNvPr>
          <p:cNvPicPr>
            <a:picLocks noChangeAspect="1"/>
          </p:cNvPicPr>
          <p:nvPr/>
        </p:nvPicPr>
        <p:blipFill>
          <a:blip r:embed="rId6"/>
          <a:stretch>
            <a:fillRect/>
          </a:stretch>
        </p:blipFill>
        <p:spPr>
          <a:xfrm>
            <a:off x="872255" y="982915"/>
            <a:ext cx="4595091" cy="1312883"/>
          </a:xfrm>
          <a:prstGeom prst="rect">
            <a:avLst/>
          </a:prstGeom>
        </p:spPr>
      </p:pic>
      <p:sp>
        <p:nvSpPr>
          <p:cNvPr id="9" name="TextBox 8">
            <a:extLst>
              <a:ext uri="{FF2B5EF4-FFF2-40B4-BE49-F238E27FC236}">
                <a16:creationId xmlns:a16="http://schemas.microsoft.com/office/drawing/2014/main" id="{B3263376-CCD4-490C-82A8-EE94FFD45109}"/>
              </a:ext>
            </a:extLst>
          </p:cNvPr>
          <p:cNvSpPr txBox="1"/>
          <p:nvPr/>
        </p:nvSpPr>
        <p:spPr>
          <a:xfrm>
            <a:off x="6096000" y="982915"/>
            <a:ext cx="4793673" cy="1015663"/>
          </a:xfrm>
          <a:prstGeom prst="rect">
            <a:avLst/>
          </a:prstGeom>
          <a:noFill/>
        </p:spPr>
        <p:txBody>
          <a:bodyPr wrap="square" rtlCol="0">
            <a:spAutoFit/>
          </a:bodyPr>
          <a:lstStyle/>
          <a:p>
            <a:r>
              <a:rPr lang="en-US" sz="2000" dirty="0"/>
              <a:t>Using SQL Query to add in a new column purchase count for sales optimization analysis.</a:t>
            </a:r>
          </a:p>
        </p:txBody>
      </p:sp>
      <p:pic>
        <p:nvPicPr>
          <p:cNvPr id="10" name="Google Shape;273;p1">
            <a:extLst>
              <a:ext uri="{FF2B5EF4-FFF2-40B4-BE49-F238E27FC236}">
                <a16:creationId xmlns:a16="http://schemas.microsoft.com/office/drawing/2014/main" id="{DFA5DDCC-F15A-96B6-01FA-264DED9EF43D}"/>
              </a:ext>
            </a:extLst>
          </p:cNvPr>
          <p:cNvPicPr preferRelativeResize="0"/>
          <p:nvPr/>
        </p:nvPicPr>
        <p:blipFill rotWithShape="1">
          <a:blip r:embed="rId7">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163688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E9B7-90D4-0917-EB2F-2975E4B2843D}"/>
              </a:ext>
            </a:extLst>
          </p:cNvPr>
          <p:cNvSpPr>
            <a:spLocks noGrp="1"/>
          </p:cNvSpPr>
          <p:nvPr>
            <p:ph type="title"/>
          </p:nvPr>
        </p:nvSpPr>
        <p:spPr/>
        <p:txBody>
          <a:bodyPr/>
          <a:lstStyle/>
          <a:p>
            <a:r>
              <a:rPr lang="en-US" dirty="0"/>
              <a:t>Recommendation system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B34D4FDF-5EA8-D1F8-572C-71819B47ABA9}"/>
              </a:ext>
            </a:extLst>
          </p:cNvPr>
          <p:cNvPicPr>
            <a:picLocks noGrp="1" noChangeAspect="1"/>
          </p:cNvPicPr>
          <p:nvPr>
            <p:ph idx="1"/>
          </p:nvPr>
        </p:nvPicPr>
        <p:blipFill>
          <a:blip r:embed="rId2"/>
          <a:stretch>
            <a:fillRect/>
          </a:stretch>
        </p:blipFill>
        <p:spPr>
          <a:xfrm>
            <a:off x="7357156" y="997091"/>
            <a:ext cx="4287837" cy="1822848"/>
          </a:xfrm>
        </p:spPr>
      </p:pic>
      <p:pic>
        <p:nvPicPr>
          <p:cNvPr id="7" name="Picture 6" descr="Text&#10;&#10;Description automatically generated with medium confidence">
            <a:extLst>
              <a:ext uri="{FF2B5EF4-FFF2-40B4-BE49-F238E27FC236}">
                <a16:creationId xmlns:a16="http://schemas.microsoft.com/office/drawing/2014/main" id="{EA149DD4-8505-6F34-31E1-405BF311D390}"/>
              </a:ext>
            </a:extLst>
          </p:cNvPr>
          <p:cNvPicPr>
            <a:picLocks noChangeAspect="1"/>
          </p:cNvPicPr>
          <p:nvPr/>
        </p:nvPicPr>
        <p:blipFill>
          <a:blip r:embed="rId3"/>
          <a:stretch>
            <a:fillRect/>
          </a:stretch>
        </p:blipFill>
        <p:spPr>
          <a:xfrm>
            <a:off x="7838671" y="3198512"/>
            <a:ext cx="3324806" cy="3102429"/>
          </a:xfrm>
          <a:prstGeom prst="rect">
            <a:avLst/>
          </a:prstGeom>
        </p:spPr>
      </p:pic>
      <p:sp>
        <p:nvSpPr>
          <p:cNvPr id="8" name="TextBox 7">
            <a:extLst>
              <a:ext uri="{FF2B5EF4-FFF2-40B4-BE49-F238E27FC236}">
                <a16:creationId xmlns:a16="http://schemas.microsoft.com/office/drawing/2014/main" id="{C3654BA6-FB73-1822-3B9A-DCF278A83E26}"/>
              </a:ext>
            </a:extLst>
          </p:cNvPr>
          <p:cNvSpPr txBox="1"/>
          <p:nvPr/>
        </p:nvSpPr>
        <p:spPr>
          <a:xfrm>
            <a:off x="1141413" y="2175257"/>
            <a:ext cx="5204958" cy="3416320"/>
          </a:xfrm>
          <a:prstGeom prst="rect">
            <a:avLst/>
          </a:prstGeom>
          <a:noFill/>
        </p:spPr>
        <p:txBody>
          <a:bodyPr wrap="square" rtlCol="0">
            <a:spAutoFit/>
          </a:bodyPr>
          <a:lstStyle/>
          <a:p>
            <a:pPr marL="285750" indent="-285750">
              <a:buFont typeface="Arial" panose="020B0604020202020204" pitchFamily="34" charset="0"/>
              <a:buChar char="•"/>
            </a:pPr>
            <a:r>
              <a:rPr lang="en-IN" sz="1800" b="0" i="0" u="none" strike="noStrike" dirty="0">
                <a:effectLst/>
                <a:latin typeface="Times New Roman" panose="02020603050405020304" pitchFamily="18" charset="0"/>
              </a:rPr>
              <a:t>A frequent collaborative filtering technique in recommendation systems is the ALS (Alternating Least Squares) model is used.</a:t>
            </a:r>
            <a:endParaRPr lang="en-IN" dirty="0">
              <a:latin typeface="Times New Roman" panose="02020603050405020304" pitchFamily="18" charset="0"/>
            </a:endParaRPr>
          </a:p>
          <a:p>
            <a:pPr marL="285750" indent="-285750">
              <a:buFont typeface="Arial" panose="020B0604020202020204" pitchFamily="34" charset="0"/>
              <a:buChar char="•"/>
            </a:pPr>
            <a:r>
              <a:rPr lang="en-IN" sz="1800" b="0" i="0" u="none" strike="noStrike" dirty="0">
                <a:effectLst/>
                <a:latin typeface="Times New Roman" panose="02020603050405020304" pitchFamily="18" charset="0"/>
              </a:rPr>
              <a:t>Based on each user's prior encounters with products, suggestions were then generated for them using the model. The user was shown the top recommendations in order of anticipated likelihood of purchase, which were rated recommendations. Using the root-mean-square error (RMSE) metric, which gauges the discrepancy between anticipated and actual ratings, the accuracy of the recommendation system was assessed</a:t>
            </a:r>
            <a:endParaRPr lang="en-US" dirty="0"/>
          </a:p>
        </p:txBody>
      </p:sp>
    </p:spTree>
    <p:extLst>
      <p:ext uri="{BB962C8B-B14F-4D97-AF65-F5344CB8AC3E}">
        <p14:creationId xmlns:p14="http://schemas.microsoft.com/office/powerpoint/2010/main" val="3579350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CD9F-C743-3EC1-62E8-E0D8F1EC7ABF}"/>
              </a:ext>
            </a:extLst>
          </p:cNvPr>
          <p:cNvSpPr>
            <a:spLocks noGrp="1"/>
          </p:cNvSpPr>
          <p:nvPr>
            <p:ph type="title"/>
          </p:nvPr>
        </p:nvSpPr>
        <p:spPr>
          <a:xfrm>
            <a:off x="1141413" y="618518"/>
            <a:ext cx="9905998" cy="1047372"/>
          </a:xfrm>
        </p:spPr>
        <p:txBody>
          <a:bodyPr/>
          <a:lstStyle/>
          <a:p>
            <a:pPr algn="ctr"/>
            <a:r>
              <a:rPr lang="en-US" dirty="0"/>
              <a:t>Our Team– group 7</a:t>
            </a:r>
          </a:p>
        </p:txBody>
      </p:sp>
      <p:pic>
        <p:nvPicPr>
          <p:cNvPr id="5" name="Content Placeholder 4">
            <a:extLst>
              <a:ext uri="{FF2B5EF4-FFF2-40B4-BE49-F238E27FC236}">
                <a16:creationId xmlns:a16="http://schemas.microsoft.com/office/drawing/2014/main" id="{7E74CE3A-A6C7-F8CE-2CD0-36D3D2E2D428}"/>
              </a:ext>
            </a:extLst>
          </p:cNvPr>
          <p:cNvPicPr>
            <a:picLocks noGrp="1" noChangeAspect="1"/>
          </p:cNvPicPr>
          <p:nvPr>
            <p:ph idx="1"/>
          </p:nvPr>
        </p:nvPicPr>
        <p:blipFill rotWithShape="1">
          <a:blip r:embed="rId2"/>
          <a:srcRect l="30767" t="10176"/>
          <a:stretch/>
        </p:blipFill>
        <p:spPr>
          <a:xfrm>
            <a:off x="1525784" y="2019704"/>
            <a:ext cx="1961635" cy="3181311"/>
          </a:xfrm>
          <a:prstGeom prst="rect">
            <a:avLst/>
          </a:prstGeom>
        </p:spPr>
      </p:pic>
      <p:pic>
        <p:nvPicPr>
          <p:cNvPr id="4" name="Google Shape;273;p1">
            <a:extLst>
              <a:ext uri="{FF2B5EF4-FFF2-40B4-BE49-F238E27FC236}">
                <a16:creationId xmlns:a16="http://schemas.microsoft.com/office/drawing/2014/main" id="{90FF3470-5A91-994F-3AB0-25BB8DC16811}"/>
              </a:ext>
            </a:extLst>
          </p:cNvPr>
          <p:cNvPicPr preferRelativeResize="0"/>
          <p:nvPr/>
        </p:nvPicPr>
        <p:blipFill rotWithShape="1">
          <a:blip r:embed="rId3">
            <a:alphaModFix/>
          </a:blip>
          <a:srcRect/>
          <a:stretch/>
        </p:blipFill>
        <p:spPr>
          <a:xfrm>
            <a:off x="10430933" y="105717"/>
            <a:ext cx="1579561" cy="720803"/>
          </a:xfrm>
          <a:prstGeom prst="rect">
            <a:avLst/>
          </a:prstGeom>
          <a:noFill/>
          <a:ln>
            <a:noFill/>
          </a:ln>
        </p:spPr>
      </p:pic>
      <p:pic>
        <p:nvPicPr>
          <p:cNvPr id="7" name="Picture 6" descr="A picture containing person, indoor, wall&#10;&#10;Description automatically generated">
            <a:extLst>
              <a:ext uri="{FF2B5EF4-FFF2-40B4-BE49-F238E27FC236}">
                <a16:creationId xmlns:a16="http://schemas.microsoft.com/office/drawing/2014/main" id="{A70AC443-37ED-C233-63DF-1EB38764EB8D}"/>
              </a:ext>
            </a:extLst>
          </p:cNvPr>
          <p:cNvPicPr>
            <a:picLocks noChangeAspect="1"/>
          </p:cNvPicPr>
          <p:nvPr/>
        </p:nvPicPr>
        <p:blipFill>
          <a:blip r:embed="rId4"/>
          <a:stretch>
            <a:fillRect/>
          </a:stretch>
        </p:blipFill>
        <p:spPr>
          <a:xfrm>
            <a:off x="8701404" y="2019704"/>
            <a:ext cx="1729529" cy="3228200"/>
          </a:xfrm>
          <a:prstGeom prst="rect">
            <a:avLst/>
          </a:prstGeom>
        </p:spPr>
      </p:pic>
      <p:sp>
        <p:nvSpPr>
          <p:cNvPr id="8" name="TextBox 7">
            <a:extLst>
              <a:ext uri="{FF2B5EF4-FFF2-40B4-BE49-F238E27FC236}">
                <a16:creationId xmlns:a16="http://schemas.microsoft.com/office/drawing/2014/main" id="{D9E9831B-0B73-C2C2-95DB-FE55596C33C1}"/>
              </a:ext>
            </a:extLst>
          </p:cNvPr>
          <p:cNvSpPr txBox="1"/>
          <p:nvPr/>
        </p:nvSpPr>
        <p:spPr>
          <a:xfrm>
            <a:off x="1611768" y="5412828"/>
            <a:ext cx="1702676" cy="369332"/>
          </a:xfrm>
          <a:prstGeom prst="rect">
            <a:avLst/>
          </a:prstGeom>
          <a:noFill/>
        </p:spPr>
        <p:txBody>
          <a:bodyPr wrap="square" rtlCol="0">
            <a:spAutoFit/>
          </a:bodyPr>
          <a:lstStyle/>
          <a:p>
            <a:pPr algn="ctr"/>
            <a:r>
              <a:rPr lang="en-US" dirty="0"/>
              <a:t>Christine</a:t>
            </a:r>
          </a:p>
        </p:txBody>
      </p:sp>
      <p:sp>
        <p:nvSpPr>
          <p:cNvPr id="9" name="TextBox 8">
            <a:extLst>
              <a:ext uri="{FF2B5EF4-FFF2-40B4-BE49-F238E27FC236}">
                <a16:creationId xmlns:a16="http://schemas.microsoft.com/office/drawing/2014/main" id="{BC943834-1619-20FF-7EBA-3FA75E619B53}"/>
              </a:ext>
            </a:extLst>
          </p:cNvPr>
          <p:cNvSpPr txBox="1"/>
          <p:nvPr/>
        </p:nvSpPr>
        <p:spPr>
          <a:xfrm>
            <a:off x="8728257" y="5412828"/>
            <a:ext cx="1702676" cy="369332"/>
          </a:xfrm>
          <a:prstGeom prst="rect">
            <a:avLst/>
          </a:prstGeom>
          <a:noFill/>
        </p:spPr>
        <p:txBody>
          <a:bodyPr wrap="square" rtlCol="0">
            <a:spAutoFit/>
          </a:bodyPr>
          <a:lstStyle/>
          <a:p>
            <a:pPr algn="ctr"/>
            <a:r>
              <a:rPr lang="en-US" dirty="0"/>
              <a:t>Shriya Sharma</a:t>
            </a:r>
          </a:p>
        </p:txBody>
      </p:sp>
      <p:sp>
        <p:nvSpPr>
          <p:cNvPr id="10" name="TextBox 9">
            <a:extLst>
              <a:ext uri="{FF2B5EF4-FFF2-40B4-BE49-F238E27FC236}">
                <a16:creationId xmlns:a16="http://schemas.microsoft.com/office/drawing/2014/main" id="{D5D569F1-C4D1-97C9-1E1A-34B164D4B86E}"/>
              </a:ext>
            </a:extLst>
          </p:cNvPr>
          <p:cNvSpPr txBox="1"/>
          <p:nvPr/>
        </p:nvSpPr>
        <p:spPr>
          <a:xfrm>
            <a:off x="5243073" y="5434259"/>
            <a:ext cx="1702676" cy="369332"/>
          </a:xfrm>
          <a:prstGeom prst="rect">
            <a:avLst/>
          </a:prstGeom>
          <a:noFill/>
        </p:spPr>
        <p:txBody>
          <a:bodyPr wrap="square" rtlCol="0">
            <a:spAutoFit/>
          </a:bodyPr>
          <a:lstStyle/>
          <a:p>
            <a:pPr algn="ctr"/>
            <a:r>
              <a:rPr lang="en-US" dirty="0"/>
              <a:t>Komal Patil</a:t>
            </a:r>
          </a:p>
        </p:txBody>
      </p:sp>
      <p:pic>
        <p:nvPicPr>
          <p:cNvPr id="11" name="Picture 10">
            <a:extLst>
              <a:ext uri="{FF2B5EF4-FFF2-40B4-BE49-F238E27FC236}">
                <a16:creationId xmlns:a16="http://schemas.microsoft.com/office/drawing/2014/main" id="{8B249F03-8D8F-8DB5-8EF4-25BB55EB5375}"/>
              </a:ext>
            </a:extLst>
          </p:cNvPr>
          <p:cNvPicPr>
            <a:picLocks noChangeAspect="1"/>
          </p:cNvPicPr>
          <p:nvPr/>
        </p:nvPicPr>
        <p:blipFill rotWithShape="1">
          <a:blip r:embed="rId5"/>
          <a:srcRect l="20637" t="11803" r="30204" b="37973"/>
          <a:stretch/>
        </p:blipFill>
        <p:spPr>
          <a:xfrm>
            <a:off x="4926751" y="2019704"/>
            <a:ext cx="2335321" cy="3181311"/>
          </a:xfrm>
          <a:prstGeom prst="rect">
            <a:avLst/>
          </a:prstGeom>
        </p:spPr>
      </p:pic>
    </p:spTree>
    <p:extLst>
      <p:ext uri="{BB962C8B-B14F-4D97-AF65-F5344CB8AC3E}">
        <p14:creationId xmlns:p14="http://schemas.microsoft.com/office/powerpoint/2010/main" val="1704021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0DE8-3570-C9D0-86F7-16E15372B264}"/>
              </a:ext>
            </a:extLst>
          </p:cNvPr>
          <p:cNvSpPr>
            <a:spLocks noGrp="1"/>
          </p:cNvSpPr>
          <p:nvPr>
            <p:ph type="title"/>
          </p:nvPr>
        </p:nvSpPr>
        <p:spPr>
          <a:xfrm>
            <a:off x="1141413" y="505158"/>
            <a:ext cx="9905998" cy="642723"/>
          </a:xfrm>
        </p:spPr>
        <p:txBody>
          <a:bodyPr/>
          <a:lstStyle/>
          <a:p>
            <a:r>
              <a:rPr lang="en-US" dirty="0"/>
              <a:t>Work in progress…</a:t>
            </a:r>
          </a:p>
        </p:txBody>
      </p:sp>
      <p:sp>
        <p:nvSpPr>
          <p:cNvPr id="3" name="Content Placeholder 2">
            <a:extLst>
              <a:ext uri="{FF2B5EF4-FFF2-40B4-BE49-F238E27FC236}">
                <a16:creationId xmlns:a16="http://schemas.microsoft.com/office/drawing/2014/main" id="{96F8158E-EF48-1A21-7EDC-9CB016D3877E}"/>
              </a:ext>
            </a:extLst>
          </p:cNvPr>
          <p:cNvSpPr>
            <a:spLocks noGrp="1"/>
          </p:cNvSpPr>
          <p:nvPr>
            <p:ph idx="1"/>
          </p:nvPr>
        </p:nvSpPr>
        <p:spPr>
          <a:xfrm>
            <a:off x="1141412" y="1391870"/>
            <a:ext cx="9905999" cy="4529960"/>
          </a:xfrm>
        </p:spPr>
        <p:txBody>
          <a:bodyPr>
            <a:normAutofit lnSpcReduction="10000"/>
          </a:bodyPr>
          <a:lstStyle/>
          <a:p>
            <a:pPr marL="457200" indent="-457200">
              <a:buFont typeface="+mj-lt"/>
              <a:buAutoNum type="arabicPeriod"/>
            </a:pPr>
            <a:r>
              <a:rPr lang="en-US" dirty="0"/>
              <a:t>To build a pricing strategy optimization based on product attributes and customer behavior based on the product purchase count. Also have a targeted recommendation engine.</a:t>
            </a:r>
          </a:p>
          <a:p>
            <a:pPr marL="457200" indent="-457200">
              <a:buFont typeface="+mj-lt"/>
              <a:buAutoNum type="arabicPeriod"/>
            </a:pPr>
            <a:r>
              <a:rPr lang="en-US" dirty="0"/>
              <a:t>Using Linear Regression, we would predict the demand of a product and make sure that we have our inventory managed.</a:t>
            </a:r>
          </a:p>
          <a:p>
            <a:pPr marL="457200" indent="-457200">
              <a:buFont typeface="+mj-lt"/>
              <a:buAutoNum type="arabicPeriod"/>
            </a:pPr>
            <a:r>
              <a:rPr lang="en-US" dirty="0"/>
              <a:t>Detection of suspicious activity for fraud prevention measures. For this we need to track the users who make purchases that are much larger or smaller than the typical purchase, or who make purchases at unusual times based on the user session information.</a:t>
            </a:r>
          </a:p>
          <a:p>
            <a:pPr marL="457200" indent="-457200">
              <a:buFont typeface="+mj-lt"/>
              <a:buAutoNum type="arabicPeriod"/>
            </a:pPr>
            <a:r>
              <a:rPr lang="en-US" dirty="0"/>
              <a:t>Use of this analysis.</a:t>
            </a:r>
          </a:p>
          <a:p>
            <a:pPr marL="457200" indent="-457200">
              <a:buFont typeface="+mj-lt"/>
              <a:buAutoNum type="arabicPeriod"/>
            </a:pPr>
            <a:endParaRPr lang="en-US" dirty="0"/>
          </a:p>
          <a:p>
            <a:endParaRPr lang="en-US" dirty="0"/>
          </a:p>
        </p:txBody>
      </p:sp>
      <p:pic>
        <p:nvPicPr>
          <p:cNvPr id="4" name="Google Shape;273;p1">
            <a:extLst>
              <a:ext uri="{FF2B5EF4-FFF2-40B4-BE49-F238E27FC236}">
                <a16:creationId xmlns:a16="http://schemas.microsoft.com/office/drawing/2014/main" id="{FE122822-8754-8748-4A9D-486B9BBA3DEF}"/>
              </a:ext>
            </a:extLst>
          </p:cNvPr>
          <p:cNvPicPr preferRelativeResize="0"/>
          <p:nvPr/>
        </p:nvPicPr>
        <p:blipFill rotWithShape="1">
          <a:blip r:embed="rId2">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1638039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E50F-873A-50A2-03D3-CA5ADD6B4D10}"/>
              </a:ext>
            </a:extLst>
          </p:cNvPr>
          <p:cNvSpPr>
            <a:spLocks noGrp="1"/>
          </p:cNvSpPr>
          <p:nvPr>
            <p:ph type="title"/>
          </p:nvPr>
        </p:nvSpPr>
        <p:spPr>
          <a:xfrm>
            <a:off x="5809721" y="1507920"/>
            <a:ext cx="5367866" cy="2387600"/>
          </a:xfrm>
        </p:spPr>
        <p:txBody>
          <a:bodyPr vert="horz" lIns="91440" tIns="45720" rIns="91440" bIns="45720" rtlCol="0" anchor="b">
            <a:normAutofit/>
          </a:bodyPr>
          <a:lstStyle/>
          <a:p>
            <a:r>
              <a:rPr lang="en-US" sz="4400" dirty="0"/>
              <a:t>Thank You..!!</a:t>
            </a:r>
            <a:br>
              <a:rPr lang="en-US" sz="4400" dirty="0"/>
            </a:br>
            <a:r>
              <a:rPr lang="en-US" sz="4400" dirty="0"/>
              <a:t>Any questions….</a:t>
            </a:r>
          </a:p>
        </p:txBody>
      </p:sp>
      <p:pic>
        <p:nvPicPr>
          <p:cNvPr id="69" name="Graphic 5" descr="Questions">
            <a:extLst>
              <a:ext uri="{FF2B5EF4-FFF2-40B4-BE49-F238E27FC236}">
                <a16:creationId xmlns:a16="http://schemas.microsoft.com/office/drawing/2014/main" id="{63FD14AD-3BDA-DBCF-E92C-715BA99F99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979" y="1559334"/>
            <a:ext cx="3525628" cy="352562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Google Shape;273;p1">
            <a:extLst>
              <a:ext uri="{FF2B5EF4-FFF2-40B4-BE49-F238E27FC236}">
                <a16:creationId xmlns:a16="http://schemas.microsoft.com/office/drawing/2014/main" id="{793DD9AC-F5DE-F239-94FE-DA026EBBD87D}"/>
              </a:ext>
            </a:extLst>
          </p:cNvPr>
          <p:cNvPicPr preferRelativeResize="0"/>
          <p:nvPr/>
        </p:nvPicPr>
        <p:blipFill rotWithShape="1">
          <a:blip r:embed="rId5">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330016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2038-5E90-154F-25D5-A0C97E1A22A0}"/>
              </a:ext>
            </a:extLst>
          </p:cNvPr>
          <p:cNvSpPr>
            <a:spLocks noGrp="1"/>
          </p:cNvSpPr>
          <p:nvPr>
            <p:ph type="title"/>
          </p:nvPr>
        </p:nvSpPr>
        <p:spPr>
          <a:xfrm>
            <a:off x="1141413" y="270934"/>
            <a:ext cx="9905998" cy="786949"/>
          </a:xfrm>
        </p:spPr>
        <p:txBody>
          <a:bodyPr/>
          <a:lstStyle/>
          <a:p>
            <a:r>
              <a:rPr lang="en-US" dirty="0"/>
              <a:t>Project TimeLine</a:t>
            </a:r>
          </a:p>
        </p:txBody>
      </p:sp>
      <p:graphicFrame>
        <p:nvGraphicFramePr>
          <p:cNvPr id="4" name="Content Placeholder 3">
            <a:extLst>
              <a:ext uri="{FF2B5EF4-FFF2-40B4-BE49-F238E27FC236}">
                <a16:creationId xmlns:a16="http://schemas.microsoft.com/office/drawing/2014/main" id="{9767D249-F61D-890B-6DCC-A0808A5BB4CA}"/>
              </a:ext>
            </a:extLst>
          </p:cNvPr>
          <p:cNvGraphicFramePr>
            <a:graphicFrameLocks noGrp="1"/>
          </p:cNvGraphicFramePr>
          <p:nvPr>
            <p:ph idx="1"/>
            <p:extLst>
              <p:ext uri="{D42A27DB-BD31-4B8C-83A1-F6EECF244321}">
                <p14:modId xmlns:p14="http://schemas.microsoft.com/office/powerpoint/2010/main" val="660260592"/>
              </p:ext>
            </p:extLst>
          </p:nvPr>
        </p:nvGraphicFramePr>
        <p:xfrm>
          <a:off x="1141413" y="1057883"/>
          <a:ext cx="9906000" cy="5529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oogle Shape;273;p1">
            <a:extLst>
              <a:ext uri="{FF2B5EF4-FFF2-40B4-BE49-F238E27FC236}">
                <a16:creationId xmlns:a16="http://schemas.microsoft.com/office/drawing/2014/main" id="{44BE893C-34BC-3C65-A528-331368EDFDA2}"/>
              </a:ext>
            </a:extLst>
          </p:cNvPr>
          <p:cNvPicPr preferRelativeResize="0"/>
          <p:nvPr/>
        </p:nvPicPr>
        <p:blipFill rotWithShape="1">
          <a:blip r:embed="rId8">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373862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69E7-38BD-6B81-1AFC-5E10EE839810}"/>
              </a:ext>
            </a:extLst>
          </p:cNvPr>
          <p:cNvSpPr>
            <a:spLocks noGrp="1"/>
          </p:cNvSpPr>
          <p:nvPr>
            <p:ph type="title"/>
          </p:nvPr>
        </p:nvSpPr>
        <p:spPr>
          <a:xfrm>
            <a:off x="1141413" y="618518"/>
            <a:ext cx="9905998" cy="1055903"/>
          </a:xfrm>
        </p:spPr>
        <p:txBody>
          <a:bodyPr/>
          <a:lstStyle/>
          <a:p>
            <a:r>
              <a:rPr lang="en-US" dirty="0"/>
              <a:t>Project Goal </a:t>
            </a:r>
          </a:p>
        </p:txBody>
      </p:sp>
      <p:sp>
        <p:nvSpPr>
          <p:cNvPr id="3" name="Content Placeholder 2">
            <a:extLst>
              <a:ext uri="{FF2B5EF4-FFF2-40B4-BE49-F238E27FC236}">
                <a16:creationId xmlns:a16="http://schemas.microsoft.com/office/drawing/2014/main" id="{F3239292-4EA9-2836-2C70-794E74FE7D94}"/>
              </a:ext>
            </a:extLst>
          </p:cNvPr>
          <p:cNvSpPr>
            <a:spLocks noGrp="1"/>
          </p:cNvSpPr>
          <p:nvPr>
            <p:ph idx="1"/>
          </p:nvPr>
        </p:nvSpPr>
        <p:spPr>
          <a:xfrm>
            <a:off x="1141412" y="1674421"/>
            <a:ext cx="9905999" cy="4116780"/>
          </a:xfrm>
        </p:spPr>
        <p:txBody>
          <a:bodyPr/>
          <a:lstStyle/>
          <a:p>
            <a:pPr marL="0" indent="0">
              <a:buNone/>
            </a:pPr>
            <a:r>
              <a:rPr lang="en-US" sz="2700" dirty="0">
                <a:solidFill>
                  <a:prstClr val="white">
                    <a:hueOff val="0"/>
                    <a:satOff val="0"/>
                    <a:lumOff val="0"/>
                    <a:alphaOff val="0"/>
                  </a:prstClr>
                </a:solidFill>
                <a:latin typeface="Tw Cen MT" panose="020B0602020104020603"/>
              </a:rPr>
              <a:t>Our eCommerce business analysis aims to optimize sales and revenue by implementing a recommendation engine based on customer behavior. To have an efficient supply chain operations. Also check with the inventory management, data analysis for pricing strategies, and fraud prevention measures through dataset analysis.</a:t>
            </a:r>
          </a:p>
        </p:txBody>
      </p:sp>
      <p:pic>
        <p:nvPicPr>
          <p:cNvPr id="4" name="Google Shape;273;p1">
            <a:extLst>
              <a:ext uri="{FF2B5EF4-FFF2-40B4-BE49-F238E27FC236}">
                <a16:creationId xmlns:a16="http://schemas.microsoft.com/office/drawing/2014/main" id="{F6DCB002-3DAD-1B77-7819-52D69367D0D5}"/>
              </a:ext>
            </a:extLst>
          </p:cNvPr>
          <p:cNvPicPr preferRelativeResize="0"/>
          <p:nvPr/>
        </p:nvPicPr>
        <p:blipFill rotWithShape="1">
          <a:blip r:embed="rId2">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331588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F5CE-C243-4B03-49BA-E1D44A0C01EE}"/>
              </a:ext>
            </a:extLst>
          </p:cNvPr>
          <p:cNvSpPr>
            <a:spLocks noGrp="1"/>
          </p:cNvSpPr>
          <p:nvPr>
            <p:ph type="title"/>
          </p:nvPr>
        </p:nvSpPr>
        <p:spPr>
          <a:xfrm>
            <a:off x="1141413" y="665017"/>
            <a:ext cx="9905998" cy="992683"/>
          </a:xfrm>
        </p:spPr>
        <p:txBody>
          <a:bodyPr/>
          <a:lstStyle/>
          <a:p>
            <a:r>
              <a:rPr lang="en-US" dirty="0"/>
              <a:t>Key Deliverables</a:t>
            </a:r>
          </a:p>
        </p:txBody>
      </p:sp>
      <p:graphicFrame>
        <p:nvGraphicFramePr>
          <p:cNvPr id="8" name="Content Placeholder 5">
            <a:extLst>
              <a:ext uri="{FF2B5EF4-FFF2-40B4-BE49-F238E27FC236}">
                <a16:creationId xmlns:a16="http://schemas.microsoft.com/office/drawing/2014/main" id="{81F7C499-EF84-10C7-8C70-7E6E398675C1}"/>
              </a:ext>
            </a:extLst>
          </p:cNvPr>
          <p:cNvGraphicFramePr>
            <a:graphicFrameLocks noGrp="1"/>
          </p:cNvGraphicFramePr>
          <p:nvPr>
            <p:ph idx="1"/>
            <p:extLst>
              <p:ext uri="{D42A27DB-BD31-4B8C-83A1-F6EECF244321}">
                <p14:modId xmlns:p14="http://schemas.microsoft.com/office/powerpoint/2010/main" val="4158743503"/>
              </p:ext>
            </p:extLst>
          </p:nvPr>
        </p:nvGraphicFramePr>
        <p:xfrm>
          <a:off x="1141413" y="1870362"/>
          <a:ext cx="10299474" cy="3505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oogle Shape;273;p1">
            <a:extLst>
              <a:ext uri="{FF2B5EF4-FFF2-40B4-BE49-F238E27FC236}">
                <a16:creationId xmlns:a16="http://schemas.microsoft.com/office/drawing/2014/main" id="{7507B845-537A-DDCD-F977-FF896FC9F3CD}"/>
              </a:ext>
            </a:extLst>
          </p:cNvPr>
          <p:cNvPicPr preferRelativeResize="0"/>
          <p:nvPr/>
        </p:nvPicPr>
        <p:blipFill rotWithShape="1">
          <a:blip r:embed="rId7">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105036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05F2-D752-9101-B450-FF59419944AE}"/>
              </a:ext>
            </a:extLst>
          </p:cNvPr>
          <p:cNvSpPr>
            <a:spLocks noGrp="1"/>
          </p:cNvSpPr>
          <p:nvPr>
            <p:ph type="title"/>
          </p:nvPr>
        </p:nvSpPr>
        <p:spPr>
          <a:xfrm>
            <a:off x="1141413" y="618518"/>
            <a:ext cx="9905998" cy="913399"/>
          </a:xfrm>
        </p:spPr>
        <p:txBody>
          <a:bodyPr/>
          <a:lstStyle/>
          <a:p>
            <a:r>
              <a:rPr lang="en-US" dirty="0"/>
              <a:t>Data Description</a:t>
            </a:r>
          </a:p>
        </p:txBody>
      </p:sp>
      <p:sp>
        <p:nvSpPr>
          <p:cNvPr id="3" name="Content Placeholder 2">
            <a:extLst>
              <a:ext uri="{FF2B5EF4-FFF2-40B4-BE49-F238E27FC236}">
                <a16:creationId xmlns:a16="http://schemas.microsoft.com/office/drawing/2014/main" id="{814B2D94-AB54-56FA-B793-1693CDCFA03F}"/>
              </a:ext>
            </a:extLst>
          </p:cNvPr>
          <p:cNvSpPr>
            <a:spLocks noGrp="1"/>
          </p:cNvSpPr>
          <p:nvPr>
            <p:ph idx="1"/>
          </p:nvPr>
        </p:nvSpPr>
        <p:spPr>
          <a:xfrm>
            <a:off x="1141412" y="1531917"/>
            <a:ext cx="9905999" cy="3970526"/>
          </a:xfrm>
        </p:spPr>
        <p:txBody>
          <a:bodyPr>
            <a:normAutofit/>
          </a:bodyPr>
          <a:lstStyle/>
          <a:p>
            <a:pPr>
              <a:buFont typeface="Arial" panose="020B0604020202020204" pitchFamily="34" charset="0"/>
              <a:buChar char="•"/>
            </a:pPr>
            <a:r>
              <a:rPr lang="en-US" dirty="0">
                <a:solidFill>
                  <a:srgbClr val="FFFFFF"/>
                </a:solidFill>
                <a:effectLst/>
                <a:latin typeface="Arial" panose="020B0604020202020204" pitchFamily="34" charset="0"/>
              </a:rPr>
              <a:t>Data Size: 5GB</a:t>
            </a:r>
          </a:p>
          <a:p>
            <a:pPr>
              <a:buFont typeface="Arial" panose="020B0604020202020204" pitchFamily="34" charset="0"/>
              <a:buChar char="•"/>
            </a:pPr>
            <a:r>
              <a:rPr lang="en-US" dirty="0">
                <a:solidFill>
                  <a:srgbClr val="FFFFFF"/>
                </a:solidFill>
                <a:effectLst/>
                <a:latin typeface="Tw Cen MT" panose="020B0602020104020603" pitchFamily="34" charset="77"/>
              </a:rPr>
              <a:t>Data timeframe: This file contain behavior data for 2 months (October 2019 and November 2019) from a large multi-category online store.</a:t>
            </a:r>
          </a:p>
          <a:p>
            <a:pPr>
              <a:buFont typeface="Arial" panose="020B0604020202020204" pitchFamily="34" charset="0"/>
              <a:buChar char="•"/>
            </a:pPr>
            <a:r>
              <a:rPr lang="en-US" dirty="0">
                <a:solidFill>
                  <a:srgbClr val="FFFFFF"/>
                </a:solidFill>
                <a:effectLst/>
                <a:latin typeface="Tw Cen MT" panose="020B0602020104020603" pitchFamily="34" charset="77"/>
              </a:rPr>
              <a:t>Data Content: The dataset contains user activity data from a website that sells various products in different categories, such as electronics, home appliances, etc. The dataset includes columns for user ID, visit date and time, product category, user action (view, add to cart, buy), and item price. It also includes information about the user's location and the type of viewing device used.</a:t>
            </a:r>
          </a:p>
        </p:txBody>
      </p:sp>
      <p:pic>
        <p:nvPicPr>
          <p:cNvPr id="5" name="Google Shape;273;p1">
            <a:extLst>
              <a:ext uri="{FF2B5EF4-FFF2-40B4-BE49-F238E27FC236}">
                <a16:creationId xmlns:a16="http://schemas.microsoft.com/office/drawing/2014/main" id="{256ADDF7-DCD6-E4A0-4342-296B2B18FDC3}"/>
              </a:ext>
            </a:extLst>
          </p:cNvPr>
          <p:cNvPicPr preferRelativeResize="0"/>
          <p:nvPr/>
        </p:nvPicPr>
        <p:blipFill rotWithShape="1">
          <a:blip r:embed="rId2">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309427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48ED-AAE3-335A-23D3-2FE0638127D9}"/>
              </a:ext>
            </a:extLst>
          </p:cNvPr>
          <p:cNvSpPr>
            <a:spLocks noGrp="1"/>
          </p:cNvSpPr>
          <p:nvPr>
            <p:ph type="title"/>
          </p:nvPr>
        </p:nvSpPr>
        <p:spPr>
          <a:xfrm>
            <a:off x="1141413" y="618518"/>
            <a:ext cx="9905998" cy="960900"/>
          </a:xfrm>
        </p:spPr>
        <p:txBody>
          <a:bodyPr/>
          <a:lstStyle/>
          <a:p>
            <a:r>
              <a:rPr lang="en-US" dirty="0">
                <a:solidFill>
                  <a:srgbClr val="FFFFFF"/>
                </a:solidFill>
                <a:effectLst/>
                <a:latin typeface="Tw Cen MT" panose="020B0602020104020603" pitchFamily="34" charset="77"/>
              </a:rPr>
              <a:t>Major Challenges</a:t>
            </a:r>
            <a:endParaRPr lang="en-US" dirty="0"/>
          </a:p>
        </p:txBody>
      </p:sp>
      <p:sp>
        <p:nvSpPr>
          <p:cNvPr id="3" name="Content Placeholder 2">
            <a:extLst>
              <a:ext uri="{FF2B5EF4-FFF2-40B4-BE49-F238E27FC236}">
                <a16:creationId xmlns:a16="http://schemas.microsoft.com/office/drawing/2014/main" id="{CA12CDED-F975-6CAB-20F2-CA8112B0890C}"/>
              </a:ext>
            </a:extLst>
          </p:cNvPr>
          <p:cNvSpPr>
            <a:spLocks noGrp="1"/>
          </p:cNvSpPr>
          <p:nvPr>
            <p:ph idx="1"/>
          </p:nvPr>
        </p:nvSpPr>
        <p:spPr>
          <a:xfrm>
            <a:off x="1141413" y="1579418"/>
            <a:ext cx="9905998" cy="4211783"/>
          </a:xfrm>
        </p:spPr>
        <p:txBody>
          <a:bodyPr>
            <a:normAutofit fontScale="92500" lnSpcReduction="10000"/>
          </a:bodyPr>
          <a:lstStyle/>
          <a:p>
            <a:pPr algn="just">
              <a:buFont typeface="Arial" panose="020B0604020202020204" pitchFamily="34" charset="0"/>
              <a:buChar char="•"/>
            </a:pPr>
            <a:r>
              <a:rPr lang="en-US" sz="2600" dirty="0">
                <a:solidFill>
                  <a:srgbClr val="FFFFFF"/>
                </a:solidFill>
                <a:latin typeface="Tw Cen MT" panose="020B0602020104020603" pitchFamily="34" charset="77"/>
              </a:rPr>
              <a:t>The size of the dataset is significant, and it includes a diverse range of data types, including customer behavior, product information, and transactional data. As a result, it may pose challenges in terms of data processing and analysis.</a:t>
            </a:r>
          </a:p>
          <a:p>
            <a:pPr algn="just">
              <a:buFont typeface="Arial" panose="020B0604020202020204" pitchFamily="34" charset="0"/>
              <a:buChar char="•"/>
            </a:pPr>
            <a:r>
              <a:rPr lang="en-US" sz="2600" dirty="0">
                <a:solidFill>
                  <a:srgbClr val="FFFFFF"/>
                </a:solidFill>
                <a:latin typeface="Tw Cen MT" panose="020B0602020104020603" pitchFamily="34" charset="77"/>
              </a:rPr>
              <a:t>The dataset may be incomplete, contain inaccuracies, or inconsistencies, which can affect the reliability and precision of any analysis or modeling.</a:t>
            </a:r>
          </a:p>
          <a:p>
            <a:pPr algn="just">
              <a:buFont typeface="Arial" panose="020B0604020202020204" pitchFamily="34" charset="0"/>
              <a:buChar char="•"/>
            </a:pPr>
            <a:r>
              <a:rPr lang="en-US" sz="2600" dirty="0">
                <a:solidFill>
                  <a:srgbClr val="FFFFFF"/>
                </a:solidFill>
                <a:latin typeface="Tw Cen MT" panose="020B0602020104020603" pitchFamily="34" charset="77"/>
              </a:rPr>
              <a:t>Integrating and combining diverse data sources can pose challenges, necessitating meticulous data mapping and transformation to ensure data accuracy and consistency.</a:t>
            </a:r>
          </a:p>
          <a:p>
            <a:endParaRPr lang="en-US" dirty="0"/>
          </a:p>
        </p:txBody>
      </p:sp>
      <p:pic>
        <p:nvPicPr>
          <p:cNvPr id="4" name="Google Shape;273;p1">
            <a:extLst>
              <a:ext uri="{FF2B5EF4-FFF2-40B4-BE49-F238E27FC236}">
                <a16:creationId xmlns:a16="http://schemas.microsoft.com/office/drawing/2014/main" id="{D5E6A911-F259-DC42-8196-6C2F2CF190A0}"/>
              </a:ext>
            </a:extLst>
          </p:cNvPr>
          <p:cNvPicPr preferRelativeResize="0"/>
          <p:nvPr/>
        </p:nvPicPr>
        <p:blipFill rotWithShape="1">
          <a:blip r:embed="rId2">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3954702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9F6D-BC51-F874-3D00-8496533F521B}"/>
              </a:ext>
            </a:extLst>
          </p:cNvPr>
          <p:cNvSpPr>
            <a:spLocks noGrp="1"/>
          </p:cNvSpPr>
          <p:nvPr>
            <p:ph type="title"/>
          </p:nvPr>
        </p:nvSpPr>
        <p:spPr>
          <a:xfrm>
            <a:off x="1331440" y="87819"/>
            <a:ext cx="9905998" cy="702283"/>
          </a:xfrm>
        </p:spPr>
        <p:txBody>
          <a:bodyPr/>
          <a:lstStyle/>
          <a:p>
            <a:r>
              <a:rPr lang="en-US" dirty="0">
                <a:solidFill>
                  <a:srgbClr val="FFFFFF"/>
                </a:solidFill>
                <a:effectLst/>
                <a:latin typeface="Tw Cen MT" panose="020B0602020104020603" pitchFamily="34" charset="77"/>
              </a:rPr>
              <a:t>Data Pre-Processing</a:t>
            </a:r>
            <a:endParaRPr lang="en-US" dirty="0"/>
          </a:p>
        </p:txBody>
      </p:sp>
      <p:sp>
        <p:nvSpPr>
          <p:cNvPr id="3" name="Content Placeholder 2">
            <a:extLst>
              <a:ext uri="{FF2B5EF4-FFF2-40B4-BE49-F238E27FC236}">
                <a16:creationId xmlns:a16="http://schemas.microsoft.com/office/drawing/2014/main" id="{FDEBE781-44E5-AD56-3E32-04A0EC00AC28}"/>
              </a:ext>
            </a:extLst>
          </p:cNvPr>
          <p:cNvSpPr>
            <a:spLocks noGrp="1"/>
          </p:cNvSpPr>
          <p:nvPr>
            <p:ph idx="1"/>
          </p:nvPr>
        </p:nvSpPr>
        <p:spPr>
          <a:xfrm>
            <a:off x="1141413" y="653143"/>
            <a:ext cx="9905998" cy="5840340"/>
          </a:xfrm>
        </p:spPr>
        <p:txBody>
          <a:bodyPr>
            <a:normAutofit lnSpcReduction="10000"/>
          </a:bodyPr>
          <a:lstStyle/>
          <a:p>
            <a:r>
              <a:rPr lang="en-US" dirty="0"/>
              <a:t>Utilized python to split the data of 2 months into 12 equal parts with 10,000,000 lines and 1.33 GB each.</a:t>
            </a:r>
          </a:p>
          <a:p>
            <a:endParaRPr lang="en-US" dirty="0"/>
          </a:p>
          <a:p>
            <a:endParaRPr lang="en-US" dirty="0"/>
          </a:p>
          <a:p>
            <a:pPr marL="0" indent="0">
              <a:buNone/>
            </a:pPr>
            <a:endParaRPr lang="en-US" dirty="0"/>
          </a:p>
          <a:p>
            <a:r>
              <a:rPr lang="en-US" dirty="0"/>
              <a:t>We combined all the 12 parts using the “union” function.</a:t>
            </a:r>
          </a:p>
          <a:p>
            <a:endParaRPr lang="en-US" dirty="0"/>
          </a:p>
          <a:p>
            <a:r>
              <a:rPr lang="en-US" dirty="0"/>
              <a:t>Removed all the rows with Null values.</a:t>
            </a:r>
          </a:p>
          <a:p>
            <a:pPr marL="0" indent="0">
              <a:buNone/>
            </a:pPr>
            <a:endParaRPr lang="en-US" dirty="0"/>
          </a:p>
          <a:p>
            <a:endParaRPr lang="en-US" dirty="0"/>
          </a:p>
          <a:p>
            <a:r>
              <a:rPr lang="en-US" dirty="0"/>
              <a:t>Created temporary view table for working on SQL Queries.</a:t>
            </a:r>
          </a:p>
          <a:p>
            <a:endParaRPr lang="en-US" dirty="0"/>
          </a:p>
          <a:p>
            <a:endParaRPr lang="en-US" dirty="0"/>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7971BB55-B41E-E183-511F-3268E7DAA03B}"/>
              </a:ext>
            </a:extLst>
          </p:cNvPr>
          <p:cNvPicPr>
            <a:picLocks noChangeAspect="1"/>
          </p:cNvPicPr>
          <p:nvPr/>
        </p:nvPicPr>
        <p:blipFill>
          <a:blip r:embed="rId2"/>
          <a:stretch>
            <a:fillRect/>
          </a:stretch>
        </p:blipFill>
        <p:spPr>
          <a:xfrm>
            <a:off x="1445740" y="1491703"/>
            <a:ext cx="5461687" cy="13966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FADC1552-4904-7388-7FFF-E9B417AF2AC8}"/>
              </a:ext>
            </a:extLst>
          </p:cNvPr>
          <p:cNvPicPr>
            <a:picLocks noChangeAspect="1"/>
          </p:cNvPicPr>
          <p:nvPr/>
        </p:nvPicPr>
        <p:blipFill>
          <a:blip r:embed="rId3"/>
          <a:stretch>
            <a:fillRect/>
          </a:stretch>
        </p:blipFill>
        <p:spPr>
          <a:xfrm>
            <a:off x="1445740" y="3589261"/>
            <a:ext cx="3484606" cy="638943"/>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C695A70-84BE-1FB7-24F6-B1BE8E5213E0}"/>
              </a:ext>
            </a:extLst>
          </p:cNvPr>
          <p:cNvPicPr>
            <a:picLocks noChangeAspect="1"/>
          </p:cNvPicPr>
          <p:nvPr/>
        </p:nvPicPr>
        <p:blipFill>
          <a:blip r:embed="rId4"/>
          <a:stretch>
            <a:fillRect/>
          </a:stretch>
        </p:blipFill>
        <p:spPr>
          <a:xfrm>
            <a:off x="4049022" y="4940640"/>
            <a:ext cx="3033934" cy="851313"/>
          </a:xfrm>
          <a:prstGeom prst="rect">
            <a:avLst/>
          </a:prstGeom>
        </p:spPr>
      </p:pic>
      <p:pic>
        <p:nvPicPr>
          <p:cNvPr id="11" name="Google Shape;273;p1">
            <a:extLst>
              <a:ext uri="{FF2B5EF4-FFF2-40B4-BE49-F238E27FC236}">
                <a16:creationId xmlns:a16="http://schemas.microsoft.com/office/drawing/2014/main" id="{0301FA41-479F-CC4A-D08A-97C46C2BAA09}"/>
              </a:ext>
            </a:extLst>
          </p:cNvPr>
          <p:cNvPicPr preferRelativeResize="0"/>
          <p:nvPr/>
        </p:nvPicPr>
        <p:blipFill rotWithShape="1">
          <a:blip r:embed="rId5">
            <a:alphaModFix/>
          </a:blip>
          <a:srcRect/>
          <a:stretch/>
        </p:blipFill>
        <p:spPr>
          <a:xfrm>
            <a:off x="10430933" y="105717"/>
            <a:ext cx="1579561" cy="720803"/>
          </a:xfrm>
          <a:prstGeom prst="rect">
            <a:avLst/>
          </a:prstGeom>
          <a:noFill/>
          <a:ln>
            <a:noFill/>
          </a:ln>
        </p:spPr>
      </p:pic>
      <p:pic>
        <p:nvPicPr>
          <p:cNvPr id="13" name="Picture 12" descr="Graphical user interface, text, application&#10;&#10;Description automatically generated">
            <a:extLst>
              <a:ext uri="{FF2B5EF4-FFF2-40B4-BE49-F238E27FC236}">
                <a16:creationId xmlns:a16="http://schemas.microsoft.com/office/drawing/2014/main" id="{13BC448F-24B6-D470-7B06-608BEB852FF3}"/>
              </a:ext>
            </a:extLst>
          </p:cNvPr>
          <p:cNvPicPr>
            <a:picLocks noChangeAspect="1"/>
          </p:cNvPicPr>
          <p:nvPr/>
        </p:nvPicPr>
        <p:blipFill>
          <a:blip r:embed="rId6"/>
          <a:stretch>
            <a:fillRect/>
          </a:stretch>
        </p:blipFill>
        <p:spPr>
          <a:xfrm>
            <a:off x="1665357" y="4721913"/>
            <a:ext cx="1859721" cy="1203349"/>
          </a:xfrm>
          <a:prstGeom prst="rect">
            <a:avLst/>
          </a:prstGeom>
        </p:spPr>
      </p:pic>
    </p:spTree>
    <p:extLst>
      <p:ext uri="{BB962C8B-B14F-4D97-AF65-F5344CB8AC3E}">
        <p14:creationId xmlns:p14="http://schemas.microsoft.com/office/powerpoint/2010/main" val="53137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1D06-9FDE-6FAC-123C-82062066A9F2}"/>
              </a:ext>
            </a:extLst>
          </p:cNvPr>
          <p:cNvSpPr>
            <a:spLocks noGrp="1"/>
          </p:cNvSpPr>
          <p:nvPr>
            <p:ph type="title"/>
          </p:nvPr>
        </p:nvSpPr>
        <p:spPr>
          <a:xfrm>
            <a:off x="1141413" y="143505"/>
            <a:ext cx="9905998" cy="1478570"/>
          </a:xfrm>
        </p:spPr>
        <p:txBody>
          <a:bodyPr/>
          <a:lstStyle/>
          <a:p>
            <a:r>
              <a:rPr lang="en-US" dirty="0">
                <a:solidFill>
                  <a:srgbClr val="FFFFFF"/>
                </a:solidFill>
                <a:effectLst/>
                <a:latin typeface="Tw Cen MT" panose="020B0602020104020603" pitchFamily="34" charset="77"/>
              </a:rPr>
              <a:t>Ecommerce data summary </a:t>
            </a:r>
            <a:endParaRPr lang="en-US" dirty="0"/>
          </a:p>
        </p:txBody>
      </p:sp>
      <p:pic>
        <p:nvPicPr>
          <p:cNvPr id="4" name="Content Placeholder 3">
            <a:extLst>
              <a:ext uri="{FF2B5EF4-FFF2-40B4-BE49-F238E27FC236}">
                <a16:creationId xmlns:a16="http://schemas.microsoft.com/office/drawing/2014/main" id="{666283B2-24C7-7EEC-1AC0-342297CC4A4F}"/>
              </a:ext>
            </a:extLst>
          </p:cNvPr>
          <p:cNvPicPr>
            <a:picLocks noGrp="1" noChangeAspect="1"/>
          </p:cNvPicPr>
          <p:nvPr>
            <p:ph idx="1"/>
          </p:nvPr>
        </p:nvPicPr>
        <p:blipFill>
          <a:blip r:embed="rId2"/>
          <a:stretch>
            <a:fillRect/>
          </a:stretch>
        </p:blipFill>
        <p:spPr>
          <a:xfrm>
            <a:off x="1141413" y="1728120"/>
            <a:ext cx="9977665" cy="3694112"/>
          </a:xfrm>
          <a:prstGeom prst="rect">
            <a:avLst/>
          </a:prstGeom>
        </p:spPr>
      </p:pic>
      <p:pic>
        <p:nvPicPr>
          <p:cNvPr id="5" name="Google Shape;273;p1">
            <a:extLst>
              <a:ext uri="{FF2B5EF4-FFF2-40B4-BE49-F238E27FC236}">
                <a16:creationId xmlns:a16="http://schemas.microsoft.com/office/drawing/2014/main" id="{F2629F02-9863-8D4C-E503-B9DD55EEB718}"/>
              </a:ext>
            </a:extLst>
          </p:cNvPr>
          <p:cNvPicPr preferRelativeResize="0"/>
          <p:nvPr/>
        </p:nvPicPr>
        <p:blipFill rotWithShape="1">
          <a:blip r:embed="rId3">
            <a:alphaModFix/>
          </a:blip>
          <a:srcRect/>
          <a:stretch/>
        </p:blipFill>
        <p:spPr>
          <a:xfrm>
            <a:off x="10430933" y="105717"/>
            <a:ext cx="1579561" cy="720803"/>
          </a:xfrm>
          <a:prstGeom prst="rect">
            <a:avLst/>
          </a:prstGeom>
          <a:noFill/>
          <a:ln>
            <a:noFill/>
          </a:ln>
        </p:spPr>
      </p:pic>
    </p:spTree>
    <p:extLst>
      <p:ext uri="{BB962C8B-B14F-4D97-AF65-F5344CB8AC3E}">
        <p14:creationId xmlns:p14="http://schemas.microsoft.com/office/powerpoint/2010/main" val="3596909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{D6ABA379-FC59-C140-9CE8-B5E1424A939A}tf10001122</Template>
  <TotalTime>8810</TotalTime>
  <Words>917</Words>
  <Application>Microsoft Macintosh PowerPoint</Application>
  <PresentationFormat>Widescreen</PresentationFormat>
  <Paragraphs>81</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vt:lpstr>
      <vt:lpstr>Times New Roman</vt:lpstr>
      <vt:lpstr>Tw Cen MT</vt:lpstr>
      <vt:lpstr>Circuit</vt:lpstr>
      <vt:lpstr>  e-Commerce Project Presentation</vt:lpstr>
      <vt:lpstr>Our Team– group 7</vt:lpstr>
      <vt:lpstr>Project TimeLine</vt:lpstr>
      <vt:lpstr>Project Goal </vt:lpstr>
      <vt:lpstr>Key Deliverables</vt:lpstr>
      <vt:lpstr>Data Description</vt:lpstr>
      <vt:lpstr>Major Challenges</vt:lpstr>
      <vt:lpstr>Data Pre-Processing</vt:lpstr>
      <vt:lpstr>Ecommerce data summary </vt:lpstr>
      <vt:lpstr>Trend analysis</vt:lpstr>
      <vt:lpstr>User analysis</vt:lpstr>
      <vt:lpstr>DATA COMPARISON</vt:lpstr>
      <vt:lpstr>SALES ANALYSIS-oct-nov</vt:lpstr>
      <vt:lpstr>Brand analysis-oct-nov Note: Only showing first 18 rows</vt:lpstr>
      <vt:lpstr>CUSTOMER ANALYSIS</vt:lpstr>
      <vt:lpstr>Price optimization…</vt:lpstr>
      <vt:lpstr>Regression Analysis…</vt:lpstr>
      <vt:lpstr>PowerPoint Presentation</vt:lpstr>
      <vt:lpstr>Recommendation system </vt:lpstr>
      <vt:lpstr>Work in progress…</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e-Commerce Project Presentation</dc:title>
  <dc:creator>Sharma, Shriya Balakrishna</dc:creator>
  <cp:lastModifiedBy>Patil, Komal P</cp:lastModifiedBy>
  <cp:revision>6</cp:revision>
  <dcterms:created xsi:type="dcterms:W3CDTF">2023-04-20T15:32:04Z</dcterms:created>
  <dcterms:modified xsi:type="dcterms:W3CDTF">2023-05-09T17:23:26Z</dcterms:modified>
</cp:coreProperties>
</file>